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7" r:id="rId9"/>
    <p:sldId id="266" r:id="rId10"/>
    <p:sldId id="263" r:id="rId11"/>
    <p:sldId id="264"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4" d="100"/>
          <a:sy n="84" d="100"/>
        </p:scale>
        <p:origin x="658"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17D94-6B57-4196-97ED-B6CE25956E20}" type="datetimeFigureOut">
              <a:rPr lang="en-US" smtClean="0"/>
              <a:t>8/6/2015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0285CC-C335-4CA3-BBC7-946B93786A49}" type="slidenum">
              <a:rPr lang="en-US" smtClean="0"/>
              <a:t>‹#›</a:t>
            </a:fld>
            <a:endParaRPr lang="en-US"/>
          </a:p>
        </p:txBody>
      </p:sp>
    </p:spTree>
    <p:extLst>
      <p:ext uri="{BB962C8B-B14F-4D97-AF65-F5344CB8AC3E}">
        <p14:creationId xmlns:p14="http://schemas.microsoft.com/office/powerpoint/2010/main" val="2218724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main people responsible for the Isis Bibliography over the past century have been the four individuals indicated here. Sarton began the Bibliography in 1913 and edited it until he retired in the early 1950s. After that it was compiled by a committee under the direction of the editor of the journal </a:t>
            </a:r>
            <a:r>
              <a:rPr lang="en-US" i="1" baseline="0" dirty="0" smtClean="0"/>
              <a:t>Isis. </a:t>
            </a:r>
            <a:r>
              <a:rPr lang="en-US" i="0" baseline="0" dirty="0" smtClean="0"/>
              <a:t>Henry </a:t>
            </a:r>
            <a:r>
              <a:rPr lang="en-US" i="0" baseline="0" dirty="0" err="1" smtClean="0"/>
              <a:t>Guerlac</a:t>
            </a:r>
            <a:r>
              <a:rPr lang="en-US" i="0" baseline="0" dirty="0" smtClean="0"/>
              <a:t>, shown here, was the head of the committee responsible for setting up a new classification scheme. This was the scheme used in all of the annual bibliographies until 1999. Magda Whitrow was instrumental in compiling and reediting all of the citations in the bibliographies that had been published between 1913 and 1965. Her Cumulative Bibliography brought all of those works together six volumes in a completely </a:t>
            </a:r>
            <a:r>
              <a:rPr lang="en-US" i="0" baseline="0" dirty="0" err="1" smtClean="0"/>
              <a:t>reindexed</a:t>
            </a:r>
            <a:r>
              <a:rPr lang="en-US" i="0" baseline="0" dirty="0" smtClean="0"/>
              <a:t> system. She used a new faceted classification system of her own devising. Between 1968 and 1999, John Neu produced all of the annual bibliographies. He also produced three separate cumulations for the decades 1966-1975, 1976-1985, and 1986-1995, all of these cumulative volumes used Magda Whitrow’s classification schema.</a:t>
            </a:r>
            <a:endParaRPr lang="en-US" i="0" dirty="0"/>
          </a:p>
        </p:txBody>
      </p:sp>
      <p:sp>
        <p:nvSpPr>
          <p:cNvPr id="4" name="Slide Number Placeholder 3"/>
          <p:cNvSpPr>
            <a:spLocks noGrp="1"/>
          </p:cNvSpPr>
          <p:nvPr>
            <p:ph type="sldNum" sz="quarter" idx="10"/>
          </p:nvPr>
        </p:nvSpPr>
        <p:spPr/>
        <p:txBody>
          <a:bodyPr/>
          <a:lstStyle/>
          <a:p>
            <a:fld id="{740285CC-C335-4CA3-BBC7-946B93786A49}" type="slidenum">
              <a:rPr lang="en-US" smtClean="0"/>
              <a:t>2</a:t>
            </a:fld>
            <a:endParaRPr lang="en-US"/>
          </a:p>
        </p:txBody>
      </p:sp>
    </p:spTree>
    <p:extLst>
      <p:ext uri="{BB962C8B-B14F-4D97-AF65-F5344CB8AC3E}">
        <p14:creationId xmlns:p14="http://schemas.microsoft.com/office/powerpoint/2010/main" val="4167914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8/6/2015</a:t>
            </a:fld>
            <a:endParaRPr lang="en-US" dirty="0"/>
          </a:p>
        </p:txBody>
      </p:sp>
      <p:sp>
        <p:nvSpPr>
          <p:cNvPr id="8" name="Footer Placeholder 7"/>
          <p:cNvSpPr>
            <a:spLocks noGrp="1"/>
          </p:cNvSpPr>
          <p:nvPr>
            <p:ph type="ftr" sz="quarter" idx="11"/>
          </p:nvPr>
        </p:nvSpPr>
        <p:spPr/>
        <p:txBody>
          <a:bodyPr/>
          <a:lstStyle/>
          <a:p>
            <a:r>
              <a:rPr lang="en-US"/>
              <a:t>
</a:t>
            </a:r>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8/6/2015</a:t>
            </a:fld>
            <a:endParaRPr lang="en-US" dirty="0"/>
          </a:p>
        </p:txBody>
      </p:sp>
      <p:sp>
        <p:nvSpPr>
          <p:cNvPr id="5" name="Footer Placeholder 4"/>
          <p:cNvSpPr>
            <a:spLocks noGrp="1"/>
          </p:cNvSpPr>
          <p:nvPr>
            <p:ph type="ftr" sz="quarter" idx="11"/>
          </p:nvPr>
        </p:nvSpPr>
        <p:spPr/>
        <p:txBody>
          <a:bodyPr/>
          <a:lstStyle/>
          <a:p>
            <a:r>
              <a:rPr lang="en-US"/>
              <a:t>
</a:t>
            </a:r>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8/6/2015</a:t>
            </a:fld>
            <a:endParaRPr lang="en-US" dirty="0"/>
          </a:p>
        </p:txBody>
      </p:sp>
      <p:sp>
        <p:nvSpPr>
          <p:cNvPr id="5" name="Footer Placeholder 4"/>
          <p:cNvSpPr>
            <a:spLocks noGrp="1"/>
          </p:cNvSpPr>
          <p:nvPr>
            <p:ph type="ftr" sz="quarter" idx="11"/>
          </p:nvPr>
        </p:nvSpPr>
        <p:spPr/>
        <p:txBody>
          <a:bodyPr/>
          <a:lstStyle/>
          <a:p>
            <a:r>
              <a:rPr lang="en-US"/>
              <a:t>
</a:t>
            </a:r>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8/6/2015</a:t>
            </a:fld>
            <a:endParaRPr lang="en-US" dirty="0"/>
          </a:p>
        </p:txBody>
      </p:sp>
      <p:sp>
        <p:nvSpPr>
          <p:cNvPr id="6" name="Footer Placeholder 5"/>
          <p:cNvSpPr>
            <a:spLocks noGrp="1"/>
          </p:cNvSpPr>
          <p:nvPr>
            <p:ph type="ftr" sz="quarter" idx="11"/>
          </p:nvPr>
        </p:nvSpPr>
        <p:spPr/>
        <p:txBody>
          <a:bodyPr/>
          <a:lstStyle/>
          <a:p>
            <a:r>
              <a:rPr lang="en-US"/>
              <a:t>
</a:t>
            </a:r>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8/6/2015</a:t>
            </a:fld>
            <a:endParaRPr lang="en-US" dirty="0"/>
          </a:p>
        </p:txBody>
      </p:sp>
      <p:sp>
        <p:nvSpPr>
          <p:cNvPr id="8" name="Footer Placeholder 7"/>
          <p:cNvSpPr>
            <a:spLocks noGrp="1"/>
          </p:cNvSpPr>
          <p:nvPr>
            <p:ph type="ftr" sz="quarter" idx="11"/>
          </p:nvPr>
        </p:nvSpPr>
        <p:spPr/>
        <p:txBody>
          <a:bodyPr/>
          <a:lstStyle/>
          <a:p>
            <a:r>
              <a:rPr lang="en-US"/>
              <a:t>
</a:t>
            </a:r>
            <a:r>
              <a:rPr lang="en-US" smtClean="0"/>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8/6/2015</a:t>
            </a:fld>
            <a:endParaRPr lang="en-US" dirty="0"/>
          </a:p>
        </p:txBody>
      </p:sp>
      <p:sp>
        <p:nvSpPr>
          <p:cNvPr id="4" name="Footer Placeholder 3"/>
          <p:cNvSpPr>
            <a:spLocks noGrp="1"/>
          </p:cNvSpPr>
          <p:nvPr>
            <p:ph type="ftr" sz="quarter" idx="11"/>
          </p:nvPr>
        </p:nvSpPr>
        <p:spPr/>
        <p:txBody>
          <a:bodyPr/>
          <a:lstStyle/>
          <a:p>
            <a:r>
              <a:rPr lang="en-US"/>
              <a:t>
</a:t>
            </a:r>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8/6/2015</a:t>
            </a:fld>
            <a:endParaRPr lang="en-US" dirty="0"/>
          </a:p>
        </p:txBody>
      </p:sp>
      <p:sp>
        <p:nvSpPr>
          <p:cNvPr id="3" name="Footer Placeholder 2"/>
          <p:cNvSpPr>
            <a:spLocks noGrp="1"/>
          </p:cNvSpPr>
          <p:nvPr>
            <p:ph type="ftr" sz="quarter" idx="11"/>
          </p:nvPr>
        </p:nvSpPr>
        <p:spPr/>
        <p:txBody>
          <a:bodyPr/>
          <a:lstStyle/>
          <a:p>
            <a:r>
              <a:rPr lang="en-US"/>
              <a:t>
</a:t>
            </a:r>
            <a:r>
              <a:rPr lang="en-US" smtClean="0"/>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8/6/2015</a:t>
            </a:fld>
            <a:endParaRPr lang="en-US" dirty="0"/>
          </a:p>
        </p:txBody>
      </p:sp>
      <p:sp>
        <p:nvSpPr>
          <p:cNvPr id="6" name="Footer Placeholder 5"/>
          <p:cNvSpPr>
            <a:spLocks noGrp="1"/>
          </p:cNvSpPr>
          <p:nvPr>
            <p:ph type="ftr" sz="quarter" idx="11"/>
          </p:nvPr>
        </p:nvSpPr>
        <p:spPr/>
        <p:txBody>
          <a:bodyPr/>
          <a:lstStyle/>
          <a:p>
            <a:r>
              <a:rPr lang="en-US"/>
              <a:t>
</a:t>
            </a:r>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8/6/2015</a:t>
            </a:fld>
            <a:endParaRPr lang="en-US" dirty="0"/>
          </a:p>
        </p:txBody>
      </p:sp>
      <p:sp>
        <p:nvSpPr>
          <p:cNvPr id="6" name="Footer Placeholder 5"/>
          <p:cNvSpPr>
            <a:spLocks noGrp="1"/>
          </p:cNvSpPr>
          <p:nvPr>
            <p:ph type="ftr" sz="quarter" idx="11"/>
          </p:nvPr>
        </p:nvSpPr>
        <p:spPr/>
        <p:txBody>
          <a:bodyPr/>
          <a:lstStyle/>
          <a:p>
            <a:r>
              <a:rPr lang="en-US"/>
              <a:t>
</a:t>
            </a:r>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8/6/2015</a:t>
            </a:fld>
            <a:endParaRPr lang="en-US" dirty="0"/>
          </a:p>
        </p:txBody>
      </p:sp>
      <p:sp>
        <p:nvSpPr>
          <p:cNvPr id="6" name="Footer Placeholder 5"/>
          <p:cNvSpPr>
            <a:spLocks noGrp="1"/>
          </p:cNvSpPr>
          <p:nvPr>
            <p:ph type="ftr" sz="quarter" idx="11"/>
          </p:nvPr>
        </p:nvSpPr>
        <p:spPr/>
        <p:txBody>
          <a:bodyPr/>
          <a:lstStyle/>
          <a:p>
            <a:r>
              <a:rPr lang="en-US"/>
              <a:t>
</a:t>
            </a:r>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8/6/2015</a:t>
            </a:fld>
            <a:endParaRPr lang="en-US" dirty="0"/>
          </a:p>
        </p:txBody>
      </p:sp>
      <p:sp>
        <p:nvSpPr>
          <p:cNvPr id="6" name="Footer Placeholder 5"/>
          <p:cNvSpPr>
            <a:spLocks noGrp="1"/>
          </p:cNvSpPr>
          <p:nvPr>
            <p:ph type="ftr" sz="quarter" idx="11"/>
          </p:nvPr>
        </p:nvSpPr>
        <p:spPr/>
        <p:txBody>
          <a:bodyPr/>
          <a:lstStyle/>
          <a:p>
            <a:r>
              <a:rPr lang="en-US"/>
              <a:t>
</a:t>
            </a:r>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8/6/2015</a:t>
            </a:fld>
            <a:endParaRPr lang="en-US" dirty="0"/>
          </a:p>
        </p:txBody>
      </p:sp>
      <p:sp>
        <p:nvSpPr>
          <p:cNvPr id="6" name="Footer Placeholder 5"/>
          <p:cNvSpPr>
            <a:spLocks noGrp="1"/>
          </p:cNvSpPr>
          <p:nvPr>
            <p:ph type="ftr" sz="quarter" idx="11"/>
          </p:nvPr>
        </p:nvSpPr>
        <p:spPr/>
        <p:txBody>
          <a:bodyPr/>
          <a:lstStyle/>
          <a:p>
            <a:r>
              <a:rPr lang="en-US"/>
              <a:t>
</a:t>
            </a:r>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8/6/2015</a:t>
            </a:fld>
            <a:endParaRPr lang="en-US" dirty="0"/>
          </a:p>
        </p:txBody>
      </p:sp>
      <p:sp>
        <p:nvSpPr>
          <p:cNvPr id="6" name="Footer Placeholder 5"/>
          <p:cNvSpPr>
            <a:spLocks noGrp="1"/>
          </p:cNvSpPr>
          <p:nvPr>
            <p:ph type="ftr" sz="quarter" idx="11"/>
          </p:nvPr>
        </p:nvSpPr>
        <p:spPr/>
        <p:txBody>
          <a:bodyPr/>
          <a:lstStyle/>
          <a:p>
            <a:r>
              <a:rPr lang="en-US"/>
              <a:t>
</a:t>
            </a:r>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8/6/2015</a:t>
            </a:fld>
            <a:endParaRPr lang="en-US" dirty="0"/>
          </a:p>
        </p:txBody>
      </p:sp>
      <p:sp>
        <p:nvSpPr>
          <p:cNvPr id="4" name="Footer Placeholder 3"/>
          <p:cNvSpPr>
            <a:spLocks noGrp="1"/>
          </p:cNvSpPr>
          <p:nvPr>
            <p:ph type="ftr" sz="quarter" idx="11"/>
          </p:nvPr>
        </p:nvSpPr>
        <p:spPr/>
        <p:txBody>
          <a:bodyPr/>
          <a:lstStyle/>
          <a:p>
            <a:r>
              <a:rPr lang="en-US"/>
              <a:t>
</a:t>
            </a:r>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8/6/2015</a:t>
            </a:fld>
            <a:endParaRPr lang="en-US" dirty="0"/>
          </a:p>
        </p:txBody>
      </p:sp>
      <p:sp>
        <p:nvSpPr>
          <p:cNvPr id="4" name="Footer Placeholder 3"/>
          <p:cNvSpPr>
            <a:spLocks noGrp="1"/>
          </p:cNvSpPr>
          <p:nvPr>
            <p:ph type="ftr" sz="quarter" idx="11"/>
          </p:nvPr>
        </p:nvSpPr>
        <p:spPr/>
        <p:txBody>
          <a:bodyPr/>
          <a:lstStyle/>
          <a:p>
            <a:r>
              <a:rPr lang="en-US"/>
              <a:t>
</a:t>
            </a:r>
            <a:r>
              <a:rPr lang="en-US" smtClean="0"/>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8/6/2015</a:t>
            </a:fld>
            <a:endParaRPr lang="en-US" dirty="0"/>
          </a:p>
        </p:txBody>
      </p:sp>
      <p:sp>
        <p:nvSpPr>
          <p:cNvPr id="5" name="Footer Placeholder 4"/>
          <p:cNvSpPr>
            <a:spLocks noGrp="1"/>
          </p:cNvSpPr>
          <p:nvPr>
            <p:ph type="ftr" sz="quarter" idx="11"/>
          </p:nvPr>
        </p:nvSpPr>
        <p:spPr/>
        <p:txBody>
          <a:bodyPr/>
          <a:lstStyle/>
          <a:p>
            <a:r>
              <a:rPr lang="en-US"/>
              <a:t>
</a:t>
            </a:r>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8/6/2015</a:t>
            </a:fld>
            <a:endParaRPr lang="en-US" dirty="0"/>
          </a:p>
        </p:txBody>
      </p:sp>
      <p:sp>
        <p:nvSpPr>
          <p:cNvPr id="5" name="Footer Placeholder 4"/>
          <p:cNvSpPr>
            <a:spLocks noGrp="1"/>
          </p:cNvSpPr>
          <p:nvPr>
            <p:ph type="ftr" sz="quarter" idx="11"/>
          </p:nvPr>
        </p:nvSpPr>
        <p:spPr/>
        <p:txBody>
          <a:bodyPr/>
          <a:lstStyle/>
          <a:p>
            <a:r>
              <a:rPr lang="en-US"/>
              <a:t>
</a:t>
            </a:r>
            <a:r>
              <a:rPr lang="en-US"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8/6/2015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a:t>
</a:t>
            </a:r>
            <a:r>
              <a:rPr lang="en-US" smtClean="0"/>
              <a:t>              </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ituatingchemistry.org/newtree.html"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ituatingchemistry.org/categoryviz.html"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ituatingchemistry.org/timecategoryviz.html"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32050"/>
            <a:ext cx="10458450" cy="2420675"/>
          </a:xfrm>
          <a:solidFill>
            <a:schemeClr val="bg1">
              <a:lumMod val="50000"/>
              <a:lumOff val="50000"/>
              <a:alpha val="50000"/>
            </a:schemeClr>
          </a:solidFill>
        </p:spPr>
        <p:txBody>
          <a:bodyPr wrap="square">
            <a:normAutofit/>
          </a:bodyPr>
          <a:lstStyle/>
          <a:p>
            <a:pPr algn="ctr">
              <a:lnSpc>
                <a:spcPct val="100000"/>
              </a:lnSpc>
              <a:spcAft>
                <a:spcPts val="1200"/>
              </a:spcAft>
            </a:pPr>
            <a:r>
              <a:rPr lang="en-US" sz="4800" dirty="0" smtClean="0">
                <a:effectLst/>
                <a:latin typeface="Calibri Light" panose="020F0302020204030204" pitchFamily="34" charset="0"/>
              </a:rPr>
              <a:t>Bibliography  as  Discipline  Map</a:t>
            </a:r>
            <a:br>
              <a:rPr lang="en-US" sz="4800" dirty="0" smtClean="0">
                <a:effectLst/>
                <a:latin typeface="Calibri Light" panose="020F0302020204030204" pitchFamily="34" charset="0"/>
              </a:rPr>
            </a:br>
            <a:r>
              <a:rPr lang="en-US" sz="3200" dirty="0" smtClean="0">
                <a:effectLst/>
                <a:latin typeface="Calibri Light" panose="020F0302020204030204" pitchFamily="34" charset="0"/>
              </a:rPr>
              <a:t/>
            </a:r>
            <a:br>
              <a:rPr lang="en-US" sz="3200" dirty="0" smtClean="0">
                <a:effectLst/>
                <a:latin typeface="Calibri Light" panose="020F0302020204030204" pitchFamily="34" charset="0"/>
              </a:rPr>
            </a:br>
            <a:r>
              <a:rPr lang="en-US" sz="3200" dirty="0" smtClean="0">
                <a:effectLst/>
                <a:latin typeface="Calibri Light" panose="020F0302020204030204" pitchFamily="34" charset="0"/>
              </a:rPr>
              <a:t>Rebuilding  Data  Structure  in  the  </a:t>
            </a:r>
            <a:r>
              <a:rPr lang="en-US" sz="3200" i="1" dirty="0" smtClean="0">
                <a:effectLst/>
                <a:latin typeface="Calibri Light" panose="020F0302020204030204" pitchFamily="34" charset="0"/>
              </a:rPr>
              <a:t>Isis  Bibliography  of  the  History  of  Science  </a:t>
            </a:r>
            <a:br>
              <a:rPr lang="en-US" sz="3200" i="1" dirty="0" smtClean="0">
                <a:effectLst/>
                <a:latin typeface="Calibri Light" panose="020F0302020204030204" pitchFamily="34" charset="0"/>
              </a:rPr>
            </a:br>
            <a:r>
              <a:rPr lang="en-US" sz="3200" dirty="0" smtClean="0">
                <a:effectLst/>
                <a:latin typeface="Calibri Light" panose="020F0302020204030204" pitchFamily="34" charset="0"/>
              </a:rPr>
              <a:t>for  Social  Network  Study</a:t>
            </a:r>
            <a:endParaRPr lang="en-US" sz="3200" dirty="0">
              <a:latin typeface="Calibri Light" panose="020F0302020204030204" pitchFamily="34" charset="0"/>
            </a:endParaRPr>
          </a:p>
        </p:txBody>
      </p:sp>
      <p:sp>
        <p:nvSpPr>
          <p:cNvPr id="3" name="Subtitle 2"/>
          <p:cNvSpPr>
            <a:spLocks noGrp="1"/>
          </p:cNvSpPr>
          <p:nvPr>
            <p:ph type="subTitle" idx="1"/>
          </p:nvPr>
        </p:nvSpPr>
        <p:spPr>
          <a:xfrm>
            <a:off x="3086100" y="3189338"/>
            <a:ext cx="8343899" cy="985275"/>
          </a:xfrm>
        </p:spPr>
        <p:txBody>
          <a:bodyPr>
            <a:normAutofit/>
          </a:bodyPr>
          <a:lstStyle/>
          <a:p>
            <a:r>
              <a:rPr lang="en-US" smtClean="0">
                <a:solidFill>
                  <a:schemeClr val="tx1"/>
                </a:solidFill>
                <a:latin typeface="Calibri Light" panose="020F0302020204030204" pitchFamily="34" charset="0"/>
              </a:rPr>
              <a:t>Authors: Stephen P. Weldon</a:t>
            </a:r>
            <a:r>
              <a:rPr lang="en-US" baseline="30000" smtClean="0">
                <a:solidFill>
                  <a:schemeClr val="tx1"/>
                </a:solidFill>
                <a:latin typeface="Calibri Light" panose="020F0302020204030204" pitchFamily="34" charset="0"/>
              </a:rPr>
              <a:t>1</a:t>
            </a:r>
            <a:r>
              <a:rPr lang="en-US" smtClean="0">
                <a:solidFill>
                  <a:schemeClr val="tx1"/>
                </a:solidFill>
                <a:latin typeface="Calibri Light" panose="020F0302020204030204" pitchFamily="34" charset="0"/>
              </a:rPr>
              <a:t>, Sylwester Ratowt</a:t>
            </a:r>
            <a:r>
              <a:rPr lang="en-US" baseline="30000" smtClean="0">
                <a:solidFill>
                  <a:schemeClr val="tx1"/>
                </a:solidFill>
                <a:latin typeface="Calibri Light" panose="020F0302020204030204" pitchFamily="34" charset="0"/>
              </a:rPr>
              <a:t>1</a:t>
            </a:r>
            <a:r>
              <a:rPr lang="en-US" smtClean="0">
                <a:solidFill>
                  <a:schemeClr val="tx1"/>
                </a:solidFill>
                <a:latin typeface="Calibri Light" panose="020F0302020204030204" pitchFamily="34" charset="0"/>
              </a:rPr>
              <a:t>, Birute Railiene</a:t>
            </a:r>
            <a:r>
              <a:rPr lang="en-US" baseline="30000" smtClean="0">
                <a:solidFill>
                  <a:schemeClr val="tx1"/>
                </a:solidFill>
                <a:latin typeface="Calibri Light" panose="020F0302020204030204" pitchFamily="34" charset="0"/>
              </a:rPr>
              <a:t>2</a:t>
            </a:r>
            <a:r>
              <a:rPr lang="en-US" smtClean="0">
                <a:solidFill>
                  <a:schemeClr val="tx1"/>
                </a:solidFill>
                <a:latin typeface="Calibri Light" panose="020F0302020204030204" pitchFamily="34" charset="0"/>
              </a:rPr>
              <a:t>, John Stewart</a:t>
            </a:r>
            <a:r>
              <a:rPr lang="en-US" baseline="30000" smtClean="0">
                <a:solidFill>
                  <a:schemeClr val="tx1"/>
                </a:solidFill>
                <a:latin typeface="Calibri Light" panose="020F0302020204030204" pitchFamily="34" charset="0"/>
              </a:rPr>
              <a:t>1</a:t>
            </a:r>
            <a:endParaRPr lang="en-US" dirty="0">
              <a:solidFill>
                <a:schemeClr val="tx1"/>
              </a:solidFill>
              <a:latin typeface="Calibri Light" panose="020F0302020204030204" pitchFamily="34" charset="0"/>
            </a:endParaRPr>
          </a:p>
        </p:txBody>
      </p:sp>
      <p:sp>
        <p:nvSpPr>
          <p:cNvPr id="5" name="TextBox 4"/>
          <p:cNvSpPr txBox="1"/>
          <p:nvPr/>
        </p:nvSpPr>
        <p:spPr>
          <a:xfrm>
            <a:off x="3334770" y="4301476"/>
            <a:ext cx="8095229" cy="707886"/>
          </a:xfrm>
          <a:prstGeom prst="rect">
            <a:avLst/>
          </a:prstGeom>
          <a:noFill/>
        </p:spPr>
        <p:txBody>
          <a:bodyPr wrap="none" rtlCol="0">
            <a:spAutoFit/>
          </a:bodyPr>
          <a:lstStyle/>
          <a:p>
            <a:pPr algn="r"/>
            <a:r>
              <a:rPr lang="en-US" sz="2000" baseline="30000" smtClean="0">
                <a:latin typeface="Calibri Light" panose="020F0302020204030204" pitchFamily="34" charset="0"/>
              </a:rPr>
              <a:t>1</a:t>
            </a:r>
            <a:r>
              <a:rPr lang="en-US" sz="2000" smtClean="0">
                <a:latin typeface="Calibri Light" panose="020F0302020204030204" pitchFamily="34" charset="0"/>
              </a:rPr>
              <a:t>University of Oklahoma, Norman, Oklahoma, United States</a:t>
            </a:r>
            <a:endParaRPr lang="en-US" sz="2000" dirty="0">
              <a:latin typeface="Calibri Light" panose="020F0302020204030204" pitchFamily="34" charset="0"/>
            </a:endParaRPr>
          </a:p>
          <a:p>
            <a:pPr algn="r"/>
            <a:r>
              <a:rPr lang="en-US" sz="2000" baseline="30000" smtClean="0">
                <a:latin typeface="Calibri Light" panose="020F0302020204030204" pitchFamily="34" charset="0"/>
              </a:rPr>
              <a:t>2</a:t>
            </a:r>
            <a:r>
              <a:rPr lang="en-US" sz="2000" smtClean="0">
                <a:latin typeface="Calibri Light" panose="020F0302020204030204" pitchFamily="34" charset="0"/>
              </a:rPr>
              <a:t>Wroblewski Library of the Lithuanian Academy of Sciences, Vilnius, Lithuania</a:t>
            </a:r>
            <a:endParaRPr lang="en-US" sz="2000" dirty="0">
              <a:latin typeface="Calibri Light" panose="020F0302020204030204" pitchFamily="34" charset="0"/>
            </a:endParaRPr>
          </a:p>
        </p:txBody>
      </p:sp>
      <p:sp>
        <p:nvSpPr>
          <p:cNvPr id="6" name="Subtitle 2"/>
          <p:cNvSpPr txBox="1">
            <a:spLocks/>
          </p:cNvSpPr>
          <p:nvPr/>
        </p:nvSpPr>
        <p:spPr>
          <a:xfrm>
            <a:off x="576796" y="5445975"/>
            <a:ext cx="10853203" cy="985275"/>
          </a:xfrm>
          <a:prstGeom prst="rect">
            <a:avLst/>
          </a:prstGeom>
        </p:spPr>
        <p:txBody>
          <a:bodyPr vert="horz" lIns="91440" tIns="45720" rIns="91440" bIns="45720" rtlCol="0" anchor="b">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smtClean="0">
                <a:solidFill>
                  <a:schemeClr val="tx1"/>
                </a:solidFill>
                <a:latin typeface="Calibri Light" panose="020F0302020204030204" pitchFamily="34" charset="0"/>
              </a:rPr>
              <a:t>Presented at </a:t>
            </a:r>
            <a:r>
              <a:rPr lang="en-US" sz="2800" b="1" smtClean="0">
                <a:solidFill>
                  <a:schemeClr val="tx1"/>
                </a:solidFill>
                <a:latin typeface="Calibri Light" panose="020F0302020204030204" pitchFamily="34" charset="0"/>
              </a:rPr>
              <a:t>DH 2015</a:t>
            </a:r>
            <a:r>
              <a:rPr lang="en-US" sz="2800" smtClean="0">
                <a:solidFill>
                  <a:schemeClr val="tx1"/>
                </a:solidFill>
                <a:latin typeface="Calibri Light" panose="020F0302020204030204" pitchFamily="34" charset="0"/>
              </a:rPr>
              <a:t>, Sydney Australia, July 2, 2015, in Panel 3: </a:t>
            </a:r>
            <a:endParaRPr lang="en-US" sz="2800" dirty="0" smtClean="0">
              <a:solidFill>
                <a:schemeClr val="tx1"/>
              </a:solidFill>
              <a:latin typeface="Calibri Light" panose="020F0302020204030204" pitchFamily="34" charset="0"/>
            </a:endParaRPr>
          </a:p>
          <a:p>
            <a:pPr algn="l"/>
            <a:r>
              <a:rPr lang="en-US" sz="2800" smtClean="0">
                <a:solidFill>
                  <a:schemeClr val="tx1"/>
                </a:solidFill>
                <a:latin typeface="Calibri Light" panose="020F0302020204030204" pitchFamily="34" charset="0"/>
              </a:rPr>
              <a:t>“The History of Science in the Age of Networked Digital Humanities</a:t>
            </a:r>
            <a:r>
              <a:rPr lang="en-US" sz="2800" dirty="0" smtClean="0">
                <a:solidFill>
                  <a:schemeClr val="tx1"/>
                </a:solidFill>
                <a:latin typeface="Calibri Light" panose="020F0302020204030204" pitchFamily="34" charset="0"/>
              </a:rPr>
              <a:t>”</a:t>
            </a:r>
            <a:endParaRPr lang="en-US" sz="2800" dirty="0">
              <a:solidFill>
                <a:schemeClr val="tx1"/>
              </a:solidFill>
              <a:latin typeface="Calibri Light" panose="020F0302020204030204" pitchFamily="34" charset="0"/>
            </a:endParaRPr>
          </a:p>
        </p:txBody>
      </p:sp>
    </p:spTree>
    <p:extLst>
      <p:ext uri="{BB962C8B-B14F-4D97-AF65-F5344CB8AC3E}">
        <p14:creationId xmlns:p14="http://schemas.microsoft.com/office/powerpoint/2010/main" val="3784149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32051"/>
            <a:ext cx="10410826" cy="725224"/>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The  Isis  Bibliography  and  the  Field  of  History  of  Science</a:t>
            </a:r>
            <a:endParaRPr lang="en-US" sz="4000" dirty="0">
              <a:latin typeface="Calibri Light" panose="020F0302020204030204" pitchFamily="34" charset="0"/>
            </a:endParaRPr>
          </a:p>
        </p:txBody>
      </p:sp>
      <p:sp>
        <p:nvSpPr>
          <p:cNvPr id="3" name="Subtitle 2"/>
          <p:cNvSpPr>
            <a:spLocks noGrp="1"/>
          </p:cNvSpPr>
          <p:nvPr>
            <p:ph type="subTitle" idx="1"/>
          </p:nvPr>
        </p:nvSpPr>
        <p:spPr>
          <a:xfrm>
            <a:off x="476250" y="1371132"/>
            <a:ext cx="8343899" cy="563512"/>
          </a:xfrm>
        </p:spPr>
        <p:txBody>
          <a:bodyPr>
            <a:normAutofit/>
          </a:bodyPr>
          <a:lstStyle/>
          <a:p>
            <a:pPr algn="l"/>
            <a:r>
              <a:rPr lang="en-US" dirty="0" smtClean="0">
                <a:solidFill>
                  <a:schemeClr val="tx1"/>
                </a:solidFill>
                <a:latin typeface="Calibri Light" panose="020F0302020204030204" pitchFamily="34" charset="0"/>
              </a:rPr>
              <a:t>Bibliographers from 1913 to 1999</a:t>
            </a:r>
            <a:endParaRPr lang="en-US" dirty="0">
              <a:solidFill>
                <a:schemeClr val="tx1"/>
              </a:solidFill>
              <a:latin typeface="Calibri Light" panose="020F0302020204030204" pitchFamily="34" charset="0"/>
            </a:endParaRPr>
          </a:p>
        </p:txBody>
      </p:sp>
      <p:grpSp>
        <p:nvGrpSpPr>
          <p:cNvPr id="7" name="Group 6"/>
          <p:cNvGrpSpPr/>
          <p:nvPr/>
        </p:nvGrpSpPr>
        <p:grpSpPr>
          <a:xfrm>
            <a:off x="476250" y="2011586"/>
            <a:ext cx="2751383" cy="4610301"/>
            <a:chOff x="1809750" y="1045235"/>
            <a:chExt cx="2751383" cy="4610301"/>
          </a:xfrm>
        </p:grpSpPr>
        <p:grpSp>
          <p:nvGrpSpPr>
            <p:cNvPr id="8" name="Group 7"/>
            <p:cNvGrpSpPr/>
            <p:nvPr/>
          </p:nvGrpSpPr>
          <p:grpSpPr>
            <a:xfrm>
              <a:off x="1809750" y="1522290"/>
              <a:ext cx="2743200" cy="4133246"/>
              <a:chOff x="2057400" y="369765"/>
              <a:chExt cx="2743200" cy="4133246"/>
            </a:xfrm>
          </p:grpSpPr>
          <p:sp>
            <p:nvSpPr>
              <p:cNvPr id="10" name="TextBox 3"/>
              <p:cNvSpPr txBox="1">
                <a:spLocks noChangeArrowheads="1"/>
              </p:cNvSpPr>
              <p:nvPr/>
            </p:nvSpPr>
            <p:spPr bwMode="auto">
              <a:xfrm>
                <a:off x="2057400" y="4102901"/>
                <a:ext cx="2743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1000" dirty="0">
                    <a:latin typeface="Calibri" pitchFamily="34" charset="0"/>
                  </a:rPr>
                  <a:t>(http://www.dbnl.org/tekst/hall014gesc01_01/hall014gesc01_01_0029.htm)</a:t>
                </a:r>
              </a:p>
            </p:txBody>
          </p:sp>
          <p:pic>
            <p:nvPicPr>
              <p:cNvPr id="11" name="Picture 10"/>
              <p:cNvPicPr>
                <a:picLocks noChangeAspect="1" noChangeArrowheads="1"/>
              </p:cNvPicPr>
              <p:nvPr/>
            </p:nvPicPr>
            <p:blipFill>
              <a:blip r:embed="rId3" cstate="print"/>
              <a:srcRect/>
              <a:stretch>
                <a:fillRect/>
              </a:stretch>
            </p:blipFill>
            <p:spPr bwMode="auto">
              <a:xfrm>
                <a:off x="2057400" y="369765"/>
                <a:ext cx="2743200" cy="3733137"/>
              </a:xfrm>
              <a:prstGeom prst="rect">
                <a:avLst/>
              </a:prstGeom>
              <a:noFill/>
              <a:ln w="9525">
                <a:noFill/>
                <a:miter lim="800000"/>
                <a:headEnd/>
                <a:tailEnd/>
              </a:ln>
              <a:effectLst>
                <a:innerShdw blurRad="596900">
                  <a:prstClr val="black"/>
                </a:innerShdw>
              </a:effectLst>
            </p:spPr>
          </p:pic>
        </p:grpSp>
        <p:sp>
          <p:nvSpPr>
            <p:cNvPr id="9" name="TextBox 4"/>
            <p:cNvSpPr txBox="1">
              <a:spLocks noChangeArrowheads="1"/>
            </p:cNvSpPr>
            <p:nvPr/>
          </p:nvSpPr>
          <p:spPr bwMode="auto">
            <a:xfrm>
              <a:off x="1817933" y="1045235"/>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2400" dirty="0">
                  <a:latin typeface="Calibri" pitchFamily="34" charset="0"/>
                </a:rPr>
                <a:t>George </a:t>
              </a:r>
              <a:r>
                <a:rPr lang="en-US" altLang="en-US" sz="2400" dirty="0" smtClean="0">
                  <a:latin typeface="Calibri" pitchFamily="34" charset="0"/>
                </a:rPr>
                <a:t>Sarton</a:t>
              </a:r>
              <a:endParaRPr lang="en-US" altLang="en-US" sz="2400" dirty="0">
                <a:latin typeface="Calibri" pitchFamily="34" charset="0"/>
              </a:endParaRPr>
            </a:p>
          </p:txBody>
        </p:sp>
      </p:grpSp>
      <p:grpSp>
        <p:nvGrpSpPr>
          <p:cNvPr id="12" name="Group 11"/>
          <p:cNvGrpSpPr/>
          <p:nvPr/>
        </p:nvGrpSpPr>
        <p:grpSpPr>
          <a:xfrm>
            <a:off x="6550273" y="2102510"/>
            <a:ext cx="2279401" cy="4519377"/>
            <a:chOff x="1682998" y="599864"/>
            <a:chExt cx="2279401" cy="4519377"/>
          </a:xfrm>
        </p:grpSpPr>
        <p:grpSp>
          <p:nvGrpSpPr>
            <p:cNvPr id="13" name="Group 7"/>
            <p:cNvGrpSpPr>
              <a:grpSpLocks/>
            </p:cNvGrpSpPr>
            <p:nvPr/>
          </p:nvGrpSpPr>
          <p:grpSpPr bwMode="auto">
            <a:xfrm>
              <a:off x="1691180" y="1061530"/>
              <a:ext cx="2271219" cy="4057711"/>
              <a:chOff x="4119562" y="381000"/>
              <a:chExt cx="2271219" cy="4057764"/>
            </a:xfrm>
          </p:grpSpPr>
          <p:pic>
            <p:nvPicPr>
              <p:cNvPr id="15" name="Picture 3"/>
              <p:cNvPicPr>
                <a:picLocks noChangeAspect="1" noChangeArrowheads="1"/>
              </p:cNvPicPr>
              <p:nvPr/>
            </p:nvPicPr>
            <p:blipFill>
              <a:blip r:embed="rId4"/>
              <a:srcRect/>
              <a:stretch>
                <a:fillRect/>
              </a:stretch>
            </p:blipFill>
            <p:spPr bwMode="auto">
              <a:xfrm>
                <a:off x="4119563" y="381000"/>
                <a:ext cx="2263035" cy="3657648"/>
              </a:xfrm>
              <a:prstGeom prst="rect">
                <a:avLst/>
              </a:prstGeom>
              <a:ln>
                <a:noFill/>
              </a:ln>
              <a:effectLst>
                <a:outerShdw blurRad="190500" algn="tl" rotWithShape="0">
                  <a:srgbClr val="000000">
                    <a:alpha val="70000"/>
                  </a:srgbClr>
                </a:outerShdw>
              </a:effectLst>
            </p:spPr>
          </p:pic>
          <p:sp>
            <p:nvSpPr>
              <p:cNvPr id="16" name="TextBox 6"/>
              <p:cNvSpPr txBox="1">
                <a:spLocks noChangeArrowheads="1"/>
              </p:cNvSpPr>
              <p:nvPr/>
            </p:nvSpPr>
            <p:spPr bwMode="auto">
              <a:xfrm>
                <a:off x="4119562" y="4038649"/>
                <a:ext cx="2271219"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1000" dirty="0">
                    <a:latin typeface="Calibri" pitchFamily="34" charset="0"/>
                  </a:rPr>
                  <a:t>http://www.libsci.sc.edu/bob/isp/whitrow2.htm</a:t>
                </a:r>
              </a:p>
            </p:txBody>
          </p:sp>
        </p:grpSp>
        <p:sp>
          <p:nvSpPr>
            <p:cNvPr id="14" name="Rectangle 13"/>
            <p:cNvSpPr/>
            <p:nvPr/>
          </p:nvSpPr>
          <p:spPr>
            <a:xfrm>
              <a:off x="1682998" y="599864"/>
              <a:ext cx="2271218" cy="461665"/>
            </a:xfrm>
            <a:prstGeom prst="rect">
              <a:avLst/>
            </a:prstGeom>
          </p:spPr>
          <p:txBody>
            <a:bodyPr wrap="square">
              <a:spAutoFit/>
            </a:bodyPr>
            <a:lstStyle/>
            <a:p>
              <a:r>
                <a:rPr lang="en-US" sz="2400" dirty="0"/>
                <a:t>Magda Whitrow</a:t>
              </a:r>
            </a:p>
          </p:txBody>
        </p:sp>
      </p:grpSp>
      <p:grpSp>
        <p:nvGrpSpPr>
          <p:cNvPr id="17" name="Group 16"/>
          <p:cNvGrpSpPr/>
          <p:nvPr/>
        </p:nvGrpSpPr>
        <p:grpSpPr>
          <a:xfrm>
            <a:off x="9191381" y="2101693"/>
            <a:ext cx="2581536" cy="4372963"/>
            <a:chOff x="8111088" y="707967"/>
            <a:chExt cx="2581536" cy="4372963"/>
          </a:xfrm>
        </p:grpSpPr>
        <p:sp>
          <p:nvSpPr>
            <p:cNvPr id="18" name="TextBox 2"/>
            <p:cNvSpPr txBox="1">
              <a:spLocks noChangeArrowheads="1"/>
            </p:cNvSpPr>
            <p:nvPr/>
          </p:nvSpPr>
          <p:spPr bwMode="auto">
            <a:xfrm>
              <a:off x="8111088" y="4834709"/>
              <a:ext cx="25815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1000" dirty="0">
                  <a:latin typeface="Calibri" pitchFamily="34" charset="0"/>
                </a:rPr>
                <a:t>Vol. 83, Current Bibliography </a:t>
              </a:r>
              <a:r>
                <a:rPr lang="en-US" altLang="en-US" sz="1000" dirty="0" smtClean="0">
                  <a:latin typeface="Calibri" pitchFamily="34" charset="0"/>
                </a:rPr>
                <a:t>1992, </a:t>
              </a:r>
              <a:r>
                <a:rPr lang="en-US" altLang="en-US" sz="1000" dirty="0">
                  <a:latin typeface="Calibri" pitchFamily="34" charset="0"/>
                </a:rPr>
                <a:t>pp. ii.</a:t>
              </a:r>
            </a:p>
          </p:txBody>
        </p:sp>
        <p:pic>
          <p:nvPicPr>
            <p:cNvPr id="1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l="9543" t="1437" r="8588" b="10777"/>
            <a:stretch>
              <a:fillRect/>
            </a:stretch>
          </p:blipFill>
          <p:spPr bwMode="auto">
            <a:xfrm>
              <a:off x="8111088" y="1171716"/>
              <a:ext cx="2581536" cy="367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p:nvPr/>
          </p:nvSpPr>
          <p:spPr>
            <a:xfrm>
              <a:off x="8613820" y="707967"/>
              <a:ext cx="1377300" cy="461665"/>
            </a:xfrm>
            <a:prstGeom prst="rect">
              <a:avLst/>
            </a:prstGeom>
          </p:spPr>
          <p:txBody>
            <a:bodyPr wrap="none">
              <a:spAutoFit/>
            </a:bodyPr>
            <a:lstStyle/>
            <a:p>
              <a:r>
                <a:rPr lang="en-US" sz="2400" dirty="0"/>
                <a:t>John Neu</a:t>
              </a:r>
            </a:p>
          </p:txBody>
        </p:sp>
      </p:grpSp>
      <p:grpSp>
        <p:nvGrpSpPr>
          <p:cNvPr id="21" name="Group 20"/>
          <p:cNvGrpSpPr/>
          <p:nvPr/>
        </p:nvGrpSpPr>
        <p:grpSpPr>
          <a:xfrm>
            <a:off x="3505078" y="2021496"/>
            <a:ext cx="2751383" cy="4764189"/>
            <a:chOff x="1809750" y="1045235"/>
            <a:chExt cx="2751383" cy="4764189"/>
          </a:xfrm>
        </p:grpSpPr>
        <p:grpSp>
          <p:nvGrpSpPr>
            <p:cNvPr id="22" name="Group 21"/>
            <p:cNvGrpSpPr/>
            <p:nvPr/>
          </p:nvGrpSpPr>
          <p:grpSpPr>
            <a:xfrm>
              <a:off x="1809750" y="1522290"/>
              <a:ext cx="2743200" cy="4287134"/>
              <a:chOff x="2057400" y="369765"/>
              <a:chExt cx="2743200" cy="4287134"/>
            </a:xfrm>
          </p:grpSpPr>
          <p:sp>
            <p:nvSpPr>
              <p:cNvPr id="24" name="TextBox 3"/>
              <p:cNvSpPr txBox="1">
                <a:spLocks noChangeArrowheads="1"/>
              </p:cNvSpPr>
              <p:nvPr/>
            </p:nvSpPr>
            <p:spPr bwMode="auto">
              <a:xfrm>
                <a:off x="2057400" y="4102901"/>
                <a:ext cx="2743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1000" dirty="0" smtClean="0">
                    <a:latin typeface="Calibri" pitchFamily="34" charset="0"/>
                  </a:rPr>
                  <a:t>(</a:t>
                </a:r>
                <a:r>
                  <a:rPr lang="en-US" sz="1000" dirty="0"/>
                  <a:t>Copyright © 2006 by Division of History of Chemistry of the American Chemical Society. All rights reserved.</a:t>
                </a:r>
                <a:r>
                  <a:rPr lang="en-US" altLang="en-US" sz="1000" dirty="0" smtClean="0">
                    <a:latin typeface="Calibri" pitchFamily="34" charset="0"/>
                  </a:rPr>
                  <a:t>)</a:t>
                </a:r>
                <a:endParaRPr lang="en-US" altLang="en-US" sz="1000" dirty="0">
                  <a:latin typeface="Calibri" pitchFamily="34" charset="0"/>
                </a:endParaRPr>
              </a:p>
            </p:txBody>
          </p:sp>
          <p:pic>
            <p:nvPicPr>
              <p:cNvPr id="25" name="Picture 2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127314" y="369765"/>
                <a:ext cx="2603372" cy="3733137"/>
              </a:xfrm>
              <a:prstGeom prst="rect">
                <a:avLst/>
              </a:prstGeom>
              <a:noFill/>
              <a:ln w="9525">
                <a:noFill/>
                <a:miter lim="800000"/>
                <a:headEnd/>
                <a:tailEnd/>
              </a:ln>
              <a:effectLst>
                <a:innerShdw blurRad="596900">
                  <a:prstClr val="black"/>
                </a:innerShdw>
              </a:effectLst>
            </p:spPr>
          </p:pic>
        </p:grpSp>
        <p:sp>
          <p:nvSpPr>
            <p:cNvPr id="23" name="TextBox 4"/>
            <p:cNvSpPr txBox="1">
              <a:spLocks noChangeArrowheads="1"/>
            </p:cNvSpPr>
            <p:nvPr/>
          </p:nvSpPr>
          <p:spPr bwMode="auto">
            <a:xfrm>
              <a:off x="1817933" y="1045235"/>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2400" dirty="0" smtClean="0">
                  <a:latin typeface="Calibri" pitchFamily="34" charset="0"/>
                </a:rPr>
                <a:t>Henry </a:t>
              </a:r>
              <a:r>
                <a:rPr lang="en-US" altLang="en-US" sz="2400" dirty="0" err="1" smtClean="0">
                  <a:latin typeface="Calibri" pitchFamily="34" charset="0"/>
                </a:rPr>
                <a:t>Guerlac</a:t>
              </a:r>
              <a:endParaRPr lang="en-US" altLang="en-US" sz="2400" dirty="0">
                <a:latin typeface="Calibri" pitchFamily="34" charset="0"/>
              </a:endParaRPr>
            </a:p>
          </p:txBody>
        </p:sp>
      </p:grpSp>
    </p:spTree>
    <p:extLst>
      <p:ext uri="{BB962C8B-B14F-4D97-AF65-F5344CB8AC3E}">
        <p14:creationId xmlns:p14="http://schemas.microsoft.com/office/powerpoint/2010/main" val="3139965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32051"/>
            <a:ext cx="9277351" cy="725224"/>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The  Forms  of  the  Publications  of  the  Isis  CBs</a:t>
            </a:r>
            <a:endParaRPr lang="en-US" sz="4000" dirty="0">
              <a:latin typeface="Calibri Light" panose="020F0302020204030204" pitchFamily="34" charset="0"/>
            </a:endParaRPr>
          </a:p>
        </p:txBody>
      </p:sp>
      <p:grpSp>
        <p:nvGrpSpPr>
          <p:cNvPr id="12" name="Group 11"/>
          <p:cNvGrpSpPr/>
          <p:nvPr/>
        </p:nvGrpSpPr>
        <p:grpSpPr>
          <a:xfrm>
            <a:off x="971549" y="2360402"/>
            <a:ext cx="2104899" cy="3505260"/>
            <a:chOff x="1282356" y="2560427"/>
            <a:chExt cx="2104899" cy="3505260"/>
          </a:xfrm>
        </p:grpSpPr>
        <p:sp>
          <p:nvSpPr>
            <p:cNvPr id="5" name="TextBox 4"/>
            <p:cNvSpPr txBox="1"/>
            <p:nvPr/>
          </p:nvSpPr>
          <p:spPr>
            <a:xfrm>
              <a:off x="1282356" y="2560427"/>
              <a:ext cx="1846596" cy="400110"/>
            </a:xfrm>
            <a:prstGeom prst="rect">
              <a:avLst/>
            </a:prstGeom>
            <a:noFill/>
          </p:spPr>
          <p:txBody>
            <a:bodyPr wrap="none" rtlCol="0">
              <a:spAutoFit/>
            </a:bodyPr>
            <a:lstStyle/>
            <a:p>
              <a:r>
                <a:rPr lang="en-US" sz="2000" dirty="0" smtClean="0">
                  <a:latin typeface="Calibri Light" panose="020F0302020204030204" pitchFamily="34" charset="0"/>
                </a:rPr>
                <a:t>Annual Volumes</a:t>
              </a:r>
              <a:endParaRPr lang="en-US" sz="2000" dirty="0">
                <a:latin typeface="Calibri Light" panose="020F030202020403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2356" y="2960537"/>
              <a:ext cx="2104899" cy="3105150"/>
            </a:xfrm>
            <a:prstGeom prst="rect">
              <a:avLst/>
            </a:prstGeom>
          </p:spPr>
        </p:pic>
      </p:grpSp>
      <p:grpSp>
        <p:nvGrpSpPr>
          <p:cNvPr id="13" name="Group 12"/>
          <p:cNvGrpSpPr/>
          <p:nvPr/>
        </p:nvGrpSpPr>
        <p:grpSpPr>
          <a:xfrm>
            <a:off x="3390217" y="2360402"/>
            <a:ext cx="2440076" cy="3505260"/>
            <a:chOff x="3701024" y="2560427"/>
            <a:chExt cx="2440076" cy="350526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15235" y="2960537"/>
              <a:ext cx="2325865" cy="310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701024" y="2560427"/>
              <a:ext cx="2285626" cy="400110"/>
            </a:xfrm>
            <a:prstGeom prst="rect">
              <a:avLst/>
            </a:prstGeom>
            <a:noFill/>
          </p:spPr>
          <p:txBody>
            <a:bodyPr wrap="none" rtlCol="0">
              <a:spAutoFit/>
            </a:bodyPr>
            <a:lstStyle/>
            <a:p>
              <a:r>
                <a:rPr lang="en-US" sz="2000" dirty="0" smtClean="0">
                  <a:latin typeface="Calibri Light" panose="020F0302020204030204" pitchFamily="34" charset="0"/>
                </a:rPr>
                <a:t>Cumulative Volumes</a:t>
              </a:r>
              <a:endParaRPr lang="en-US" sz="2000" dirty="0">
                <a:latin typeface="Calibri Light" panose="020F0302020204030204" pitchFamily="34" charset="0"/>
              </a:endParaRPr>
            </a:p>
          </p:txBody>
        </p:sp>
      </p:grpSp>
      <p:grpSp>
        <p:nvGrpSpPr>
          <p:cNvPr id="14" name="Group 13"/>
          <p:cNvGrpSpPr/>
          <p:nvPr/>
        </p:nvGrpSpPr>
        <p:grpSpPr>
          <a:xfrm>
            <a:off x="6243141" y="2360402"/>
            <a:ext cx="4751249" cy="3574657"/>
            <a:chOff x="6553948" y="2560427"/>
            <a:chExt cx="4751249" cy="3574657"/>
          </a:xfrm>
        </p:grpSpPr>
        <p:pic>
          <p:nvPicPr>
            <p:cNvPr id="8"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r="19110" b="10773"/>
            <a:stretch/>
          </p:blipFill>
          <p:spPr bwMode="auto">
            <a:xfrm>
              <a:off x="6569081" y="2960537"/>
              <a:ext cx="4736116" cy="3174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6553948" y="2560427"/>
              <a:ext cx="3768019" cy="400110"/>
            </a:xfrm>
            <a:prstGeom prst="rect">
              <a:avLst/>
            </a:prstGeom>
            <a:noFill/>
          </p:spPr>
          <p:txBody>
            <a:bodyPr wrap="none" rtlCol="0">
              <a:spAutoFit/>
            </a:bodyPr>
            <a:lstStyle/>
            <a:p>
              <a:r>
                <a:rPr lang="en-US" sz="2000" dirty="0" smtClean="0">
                  <a:latin typeface="Calibri Light" panose="020F0302020204030204" pitchFamily="34" charset="0"/>
                </a:rPr>
                <a:t>HSTM Database (hosted by EBSCO)</a:t>
              </a:r>
              <a:endParaRPr lang="en-US" sz="2000" dirty="0">
                <a:latin typeface="Calibri Light" panose="020F0302020204030204" pitchFamily="34" charset="0"/>
              </a:endParaRPr>
            </a:p>
          </p:txBody>
        </p:sp>
      </p:grpSp>
    </p:spTree>
    <p:extLst>
      <p:ext uri="{BB962C8B-B14F-4D97-AF65-F5344CB8AC3E}">
        <p14:creationId xmlns:p14="http://schemas.microsoft.com/office/powerpoint/2010/main" val="30010742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32051"/>
            <a:ext cx="9277351" cy="725224"/>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The  Collection  and  Maintenance  of  the  Data</a:t>
            </a:r>
            <a:endParaRPr lang="en-US" sz="4000" dirty="0">
              <a:latin typeface="Calibri Light" panose="020F0302020204030204" pitchFamily="34" charset="0"/>
            </a:endParaRPr>
          </a:p>
        </p:txBody>
      </p:sp>
      <p:sp>
        <p:nvSpPr>
          <p:cNvPr id="6" name="Subtitle 2"/>
          <p:cNvSpPr txBox="1">
            <a:spLocks/>
          </p:cNvSpPr>
          <p:nvPr/>
        </p:nvSpPr>
        <p:spPr>
          <a:xfrm>
            <a:off x="529446" y="1351013"/>
            <a:ext cx="3283429" cy="5092919"/>
          </a:xfrm>
          <a:prstGeom prst="rect">
            <a:avLst/>
          </a:prstGeom>
        </p:spPr>
        <p:txBody>
          <a:bodyPr vert="horz" lIns="91440" tIns="45720" rIns="91440" bIns="45720" rtlCol="0" anchor="t" anchorCtr="0">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US" sz="2000" dirty="0" smtClean="0">
                <a:solidFill>
                  <a:schemeClr val="tx1"/>
                </a:solidFill>
                <a:latin typeface="Calibri Light" panose="020F0302020204030204" pitchFamily="34" charset="0"/>
              </a:rPr>
              <a:t>Collection of citations has not changed much over the years.</a:t>
            </a:r>
          </a:p>
          <a:p>
            <a:pPr marL="457200" indent="-457200" algn="l">
              <a:buFont typeface="Arial" panose="020B0604020202020204" pitchFamily="34" charset="0"/>
              <a:buChar char="•"/>
            </a:pPr>
            <a:r>
              <a:rPr lang="en-US" sz="2000" dirty="0" smtClean="0">
                <a:solidFill>
                  <a:schemeClr val="tx1"/>
                </a:solidFill>
                <a:latin typeface="Calibri Light" panose="020F0302020204030204" pitchFamily="34" charset="0"/>
              </a:rPr>
              <a:t>Since 1974, the data has been put into a database rather than on cards.</a:t>
            </a:r>
          </a:p>
          <a:p>
            <a:pPr marL="457200" indent="-457200" algn="l">
              <a:buFont typeface="Arial" panose="020B0604020202020204" pitchFamily="34" charset="0"/>
              <a:buChar char="•"/>
            </a:pPr>
            <a:r>
              <a:rPr lang="en-US" sz="2000" dirty="0" smtClean="0">
                <a:solidFill>
                  <a:schemeClr val="tx1"/>
                </a:solidFill>
                <a:latin typeface="Calibri Light" panose="020F0302020204030204" pitchFamily="34" charset="0"/>
              </a:rPr>
              <a:t>Maintenance of the data has now become entirely database driven.</a:t>
            </a:r>
          </a:p>
          <a:p>
            <a:pPr marL="457200" indent="-457200" algn="l">
              <a:buFont typeface="Arial" panose="020B0604020202020204" pitchFamily="34" charset="0"/>
              <a:buChar char="•"/>
            </a:pPr>
            <a:r>
              <a:rPr lang="en-US" sz="2000" dirty="0" smtClean="0">
                <a:solidFill>
                  <a:schemeClr val="tx1"/>
                </a:solidFill>
                <a:latin typeface="Calibri Light" panose="020F0302020204030204" pitchFamily="34" charset="0"/>
              </a:rPr>
              <a:t>For the pre-1974 data, I am creating new digital preservation formats, TIFF, JPG, PDF, and OCR text files.</a:t>
            </a:r>
          </a:p>
          <a:p>
            <a:pPr marL="457200" indent="-457200" algn="l">
              <a:buFont typeface="Arial" panose="020B0604020202020204" pitchFamily="34" charset="0"/>
              <a:buChar char="•"/>
            </a:pPr>
            <a:r>
              <a:rPr lang="en-US" sz="2000" dirty="0" smtClean="0">
                <a:solidFill>
                  <a:schemeClr val="tx1"/>
                </a:solidFill>
                <a:latin typeface="Calibri Light" panose="020F0302020204030204" pitchFamily="34" charset="0"/>
              </a:rPr>
              <a:t>Preservation now focuses on digital archives.</a:t>
            </a:r>
            <a:endParaRPr lang="en-US" sz="2000" dirty="0">
              <a:solidFill>
                <a:schemeClr val="tx1"/>
              </a:solidFill>
              <a:latin typeface="Calibri Light" panose="020F0302020204030204" pitchFamily="34" charset="0"/>
            </a:endParaRPr>
          </a:p>
        </p:txBody>
      </p:sp>
      <p:pic>
        <p:nvPicPr>
          <p:cNvPr id="4" name="Picture 3"/>
          <p:cNvPicPr>
            <a:picLocks noChangeAspect="1"/>
          </p:cNvPicPr>
          <p:nvPr/>
        </p:nvPicPr>
        <p:blipFill>
          <a:blip r:embed="rId2"/>
          <a:stretch>
            <a:fillRect/>
          </a:stretch>
        </p:blipFill>
        <p:spPr>
          <a:xfrm>
            <a:off x="4320056" y="1610101"/>
            <a:ext cx="7685393" cy="508600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3825" y="1410046"/>
            <a:ext cx="7448824" cy="4936757"/>
          </a:xfrm>
          <a:prstGeom prst="rect">
            <a:avLst/>
          </a:prstGeom>
        </p:spPr>
      </p:pic>
      <p:pic>
        <p:nvPicPr>
          <p:cNvPr id="8" name="Picture 7"/>
          <p:cNvPicPr>
            <a:picLocks noChangeAspect="1"/>
          </p:cNvPicPr>
          <p:nvPr/>
        </p:nvPicPr>
        <p:blipFill>
          <a:blip r:embed="rId2"/>
          <a:stretch>
            <a:fillRect/>
          </a:stretch>
        </p:blipFill>
        <p:spPr>
          <a:xfrm>
            <a:off x="4320056" y="1610101"/>
            <a:ext cx="7685393" cy="5086004"/>
          </a:xfrm>
          <a:prstGeom prst="rect">
            <a:avLst/>
          </a:prstGeom>
        </p:spPr>
      </p:pic>
    </p:spTree>
    <p:extLst>
      <p:ext uri="{BB962C8B-B14F-4D97-AF65-F5344CB8AC3E}">
        <p14:creationId xmlns:p14="http://schemas.microsoft.com/office/powerpoint/2010/main" val="76903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32050"/>
            <a:ext cx="10353676" cy="1382075"/>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Typical  Bibliographic  Database  Structure:  </a:t>
            </a:r>
            <a:r>
              <a:rPr lang="en-US" sz="4000" dirty="0" err="1" smtClean="0">
                <a:effectLst/>
                <a:latin typeface="Calibri Light" panose="020F0302020204030204" pitchFamily="34" charset="0"/>
              </a:rPr>
              <a:t>IsisCB</a:t>
            </a:r>
            <a:r>
              <a:rPr lang="en-US" sz="4000" dirty="0" smtClean="0">
                <a:effectLst/>
                <a:latin typeface="Calibri Light" panose="020F0302020204030204" pitchFamily="34" charset="0"/>
              </a:rPr>
              <a:t>  2002  System</a:t>
            </a:r>
            <a:endParaRPr lang="en-US" sz="4000" dirty="0">
              <a:latin typeface="Calibri Light" panose="020F0302020204030204" pitchFamily="34" charset="0"/>
            </a:endParaRPr>
          </a:p>
        </p:txBody>
      </p:sp>
      <p:pic>
        <p:nvPicPr>
          <p:cNvPr id="8" name="Picture 7"/>
          <p:cNvPicPr>
            <a:picLocks noChangeAspect="1"/>
          </p:cNvPicPr>
          <p:nvPr/>
        </p:nvPicPr>
        <p:blipFill>
          <a:blip r:embed="rId2"/>
          <a:stretch>
            <a:fillRect/>
          </a:stretch>
        </p:blipFill>
        <p:spPr>
          <a:xfrm>
            <a:off x="4557712" y="2009528"/>
            <a:ext cx="6767513" cy="4557959"/>
          </a:xfrm>
          <a:prstGeom prst="rect">
            <a:avLst/>
          </a:prstGeom>
        </p:spPr>
      </p:pic>
      <p:sp>
        <p:nvSpPr>
          <p:cNvPr id="9" name="Subtitle 2"/>
          <p:cNvSpPr txBox="1">
            <a:spLocks/>
          </p:cNvSpPr>
          <p:nvPr/>
        </p:nvSpPr>
        <p:spPr>
          <a:xfrm>
            <a:off x="529446" y="2009527"/>
            <a:ext cx="3690129" cy="4557959"/>
          </a:xfrm>
          <a:prstGeom prst="rect">
            <a:avLst/>
          </a:prstGeom>
        </p:spPr>
        <p:txBody>
          <a:bodyPr vert="horz" lIns="91440" tIns="45720" rIns="91440" bIns="45720" rtlCol="0" anchor="t" anchorCtr="0">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US" sz="2000" dirty="0" smtClean="0">
                <a:solidFill>
                  <a:schemeClr val="tx1"/>
                </a:solidFill>
                <a:latin typeface="Calibri Light" panose="020F0302020204030204" pitchFamily="34" charset="0"/>
              </a:rPr>
              <a:t>The main tables deal with citation maintenance. </a:t>
            </a:r>
          </a:p>
          <a:p>
            <a:pPr marL="457200" indent="-457200" algn="l">
              <a:buFont typeface="Arial" panose="020B0604020202020204" pitchFamily="34" charset="0"/>
              <a:buChar char="•"/>
            </a:pPr>
            <a:r>
              <a:rPr lang="en-US" sz="2000" dirty="0" smtClean="0">
                <a:solidFill>
                  <a:schemeClr val="tx1"/>
                </a:solidFill>
                <a:latin typeface="Calibri Light" panose="020F0302020204030204" pitchFamily="34" charset="0"/>
              </a:rPr>
              <a:t>The sub-tables provide fields specific to different kinds of citations. </a:t>
            </a:r>
          </a:p>
          <a:p>
            <a:pPr marL="457200" indent="-457200" algn="l">
              <a:buFont typeface="Arial" panose="020B0604020202020204" pitchFamily="34" charset="0"/>
              <a:buChar char="•"/>
            </a:pPr>
            <a:r>
              <a:rPr lang="en-US" sz="2000" dirty="0" smtClean="0">
                <a:solidFill>
                  <a:schemeClr val="tx1"/>
                </a:solidFill>
                <a:latin typeface="Calibri Light" panose="020F0302020204030204" pitchFamily="34" charset="0"/>
              </a:rPr>
              <a:t>The thesaurus is an unlinked list of controlled vocabulary. Thesaurus entries are copied into the subject field of the citation entry. There is no dynamic linking.</a:t>
            </a:r>
          </a:p>
          <a:p>
            <a:pPr marL="457200" indent="-457200" algn="l">
              <a:buFont typeface="Arial" panose="020B0604020202020204" pitchFamily="34" charset="0"/>
              <a:buChar char="•"/>
            </a:pPr>
            <a:r>
              <a:rPr lang="en-US" sz="2000" dirty="0" smtClean="0">
                <a:solidFill>
                  <a:schemeClr val="tx1"/>
                </a:solidFill>
                <a:latin typeface="Calibri Light" panose="020F0302020204030204" pitchFamily="34" charset="0"/>
              </a:rPr>
              <a:t>Authors, editors, etc. are not controlled and are entered as found in the citation reference.</a:t>
            </a:r>
            <a:endParaRPr lang="en-US" sz="2000" dirty="0">
              <a:solidFill>
                <a:schemeClr val="tx1"/>
              </a:solidFill>
              <a:latin typeface="Calibri Light" panose="020F0302020204030204" pitchFamily="34" charset="0"/>
            </a:endParaRPr>
          </a:p>
        </p:txBody>
      </p:sp>
    </p:spTree>
    <p:extLst>
      <p:ext uri="{BB962C8B-B14F-4D97-AF65-F5344CB8AC3E}">
        <p14:creationId xmlns:p14="http://schemas.microsoft.com/office/powerpoint/2010/main" val="33348731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32051"/>
            <a:ext cx="9277351" cy="725224"/>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New  Informatics:  </a:t>
            </a:r>
            <a:r>
              <a:rPr lang="en-US" sz="4000" dirty="0" err="1" smtClean="0">
                <a:effectLst/>
                <a:latin typeface="Calibri Light" panose="020F0302020204030204" pitchFamily="34" charset="0"/>
              </a:rPr>
              <a:t>IsisCB</a:t>
            </a:r>
            <a:r>
              <a:rPr lang="en-US" sz="4000" dirty="0" smtClean="0">
                <a:effectLst/>
                <a:latin typeface="Calibri Light" panose="020F0302020204030204" pitchFamily="34" charset="0"/>
              </a:rPr>
              <a:t>  2015  System</a:t>
            </a:r>
            <a:endParaRPr lang="en-US" sz="4000" dirty="0">
              <a:latin typeface="Calibri Light" panose="020F0302020204030204" pitchFamily="34" charset="0"/>
            </a:endParaRPr>
          </a:p>
        </p:txBody>
      </p:sp>
      <p:sp>
        <p:nvSpPr>
          <p:cNvPr id="6" name="Subtitle 2"/>
          <p:cNvSpPr txBox="1">
            <a:spLocks/>
          </p:cNvSpPr>
          <p:nvPr/>
        </p:nvSpPr>
        <p:spPr>
          <a:xfrm>
            <a:off x="742949" y="1311687"/>
            <a:ext cx="10853203" cy="715521"/>
          </a:xfrm>
          <a:prstGeom prst="rect">
            <a:avLst/>
          </a:prstGeom>
        </p:spPr>
        <p:txBody>
          <a:bodyPr vert="horz" lIns="91440" tIns="45720" rIns="91440" bIns="45720" rtlCol="0" anchor="b">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smtClean="0">
                <a:solidFill>
                  <a:schemeClr val="tx1"/>
                </a:solidFill>
                <a:latin typeface="Calibri Light" panose="020F0302020204030204" pitchFamily="34" charset="0"/>
              </a:rPr>
              <a:t>The new database structure is structured around the relation table that links citations and authorities. Authorities are tracked and managed in the same way that citations are.  </a:t>
            </a:r>
            <a:endParaRPr lang="en-US" sz="2000" dirty="0">
              <a:solidFill>
                <a:schemeClr val="tx1"/>
              </a:solidFill>
              <a:latin typeface="Calibri Light" panose="020F0302020204030204" pitchFamily="34" charset="0"/>
            </a:endParaRPr>
          </a:p>
        </p:txBody>
      </p:sp>
      <p:pic>
        <p:nvPicPr>
          <p:cNvPr id="4" name="Picture 3"/>
          <p:cNvPicPr>
            <a:picLocks noChangeAspect="1"/>
          </p:cNvPicPr>
          <p:nvPr/>
        </p:nvPicPr>
        <p:blipFill>
          <a:blip r:embed="rId2"/>
          <a:stretch>
            <a:fillRect/>
          </a:stretch>
        </p:blipFill>
        <p:spPr>
          <a:xfrm>
            <a:off x="742949" y="2208265"/>
            <a:ext cx="10858500" cy="4303484"/>
          </a:xfrm>
          <a:prstGeom prst="rect">
            <a:avLst/>
          </a:prstGeom>
        </p:spPr>
      </p:pic>
    </p:spTree>
    <p:extLst>
      <p:ext uri="{BB962C8B-B14F-4D97-AF65-F5344CB8AC3E}">
        <p14:creationId xmlns:p14="http://schemas.microsoft.com/office/powerpoint/2010/main" val="32164102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32051"/>
            <a:ext cx="9277351" cy="725224"/>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Underlying  Concepts  of  the  New  Informatics</a:t>
            </a:r>
            <a:endParaRPr lang="en-US" sz="4000" dirty="0">
              <a:latin typeface="Calibri Light" panose="020F0302020204030204" pitchFamily="34" charset="0"/>
            </a:endParaRPr>
          </a:p>
        </p:txBody>
      </p:sp>
      <p:sp>
        <p:nvSpPr>
          <p:cNvPr id="7" name="Subtitle 2"/>
          <p:cNvSpPr txBox="1">
            <a:spLocks/>
          </p:cNvSpPr>
          <p:nvPr/>
        </p:nvSpPr>
        <p:spPr>
          <a:xfrm>
            <a:off x="529446" y="1351013"/>
            <a:ext cx="11100579" cy="5092919"/>
          </a:xfrm>
          <a:prstGeom prst="rect">
            <a:avLst/>
          </a:prstGeom>
        </p:spPr>
        <p:txBody>
          <a:bodyPr vert="horz" lIns="91440" tIns="45720" rIns="91440" bIns="45720" rtlCol="0" anchor="t" anchorCtr="0">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US" sz="2400" dirty="0" smtClean="0">
                <a:solidFill>
                  <a:schemeClr val="tx1"/>
                </a:solidFill>
                <a:latin typeface="Calibri Light" panose="020F0302020204030204" pitchFamily="34" charset="0"/>
              </a:rPr>
              <a:t>Standards-based: We are adding new types of exports. EAC-CPF and MODS 3.5 (XML-based schemas) are at the heart of the new system. New formats can be added more easily as we have more flexibility with the fields.</a:t>
            </a:r>
          </a:p>
          <a:p>
            <a:pPr marL="457200" indent="-457200" algn="l">
              <a:buFont typeface="Arial" panose="020B0604020202020204" pitchFamily="34" charset="0"/>
              <a:buChar char="•"/>
            </a:pPr>
            <a:endParaRPr lang="en-US" sz="2400" dirty="0" smtClean="0">
              <a:solidFill>
                <a:schemeClr val="tx1"/>
              </a:solidFill>
              <a:latin typeface="Calibri Light" panose="020F0302020204030204" pitchFamily="34" charset="0"/>
            </a:endParaRPr>
          </a:p>
          <a:p>
            <a:pPr marL="457200" indent="-457200" algn="l">
              <a:buFont typeface="Arial" panose="020B0604020202020204" pitchFamily="34" charset="0"/>
              <a:buChar char="•"/>
            </a:pPr>
            <a:r>
              <a:rPr lang="en-US" sz="2400" dirty="0" smtClean="0">
                <a:solidFill>
                  <a:schemeClr val="tx1"/>
                </a:solidFill>
                <a:latin typeface="Calibri Light" panose="020F0302020204030204" pitchFamily="34" charset="0"/>
              </a:rPr>
              <a:t>Flexible: The types of authorities and types of references are not fixed. We have added new types of digital records and more complex authority types.</a:t>
            </a:r>
          </a:p>
          <a:p>
            <a:pPr marL="457200" indent="-457200" algn="l">
              <a:buFont typeface="Arial" panose="020B0604020202020204" pitchFamily="34" charset="0"/>
              <a:buChar char="•"/>
            </a:pPr>
            <a:endParaRPr lang="en-US" sz="2400" dirty="0" smtClean="0">
              <a:solidFill>
                <a:schemeClr val="tx1"/>
              </a:solidFill>
              <a:latin typeface="Calibri Light" panose="020F0302020204030204" pitchFamily="34" charset="0"/>
            </a:endParaRPr>
          </a:p>
          <a:p>
            <a:pPr marL="457200" indent="-457200" algn="l">
              <a:buFont typeface="Arial" panose="020B0604020202020204" pitchFamily="34" charset="0"/>
              <a:buChar char="•"/>
            </a:pPr>
            <a:r>
              <a:rPr lang="en-US" sz="2400" dirty="0">
                <a:solidFill>
                  <a:schemeClr val="tx1"/>
                </a:solidFill>
                <a:latin typeface="Calibri Light" panose="020F0302020204030204" pitchFamily="34" charset="0"/>
              </a:rPr>
              <a:t>Extensible</a:t>
            </a:r>
            <a:r>
              <a:rPr lang="en-US" sz="2400" dirty="0" smtClean="0">
                <a:solidFill>
                  <a:schemeClr val="tx1"/>
                </a:solidFill>
                <a:latin typeface="Calibri Light" panose="020F0302020204030204" pitchFamily="34" charset="0"/>
              </a:rPr>
              <a:t>: We can build links internally and externally. The external links are easily added to both citations and authorities as Open Linked Data.</a:t>
            </a:r>
          </a:p>
          <a:p>
            <a:pPr marL="457200" indent="-457200" algn="l">
              <a:buFont typeface="Arial" panose="020B0604020202020204" pitchFamily="34" charset="0"/>
              <a:buChar char="•"/>
            </a:pPr>
            <a:endParaRPr lang="en-US" sz="2400" dirty="0" smtClean="0">
              <a:solidFill>
                <a:schemeClr val="tx1"/>
              </a:solidFill>
              <a:latin typeface="Calibri Light" panose="020F0302020204030204" pitchFamily="34" charset="0"/>
            </a:endParaRPr>
          </a:p>
          <a:p>
            <a:pPr marL="457200" indent="-457200" algn="l">
              <a:buFont typeface="Arial" panose="020B0604020202020204" pitchFamily="34" charset="0"/>
              <a:buChar char="•"/>
            </a:pPr>
            <a:r>
              <a:rPr lang="en-US" sz="2400" dirty="0" smtClean="0">
                <a:solidFill>
                  <a:schemeClr val="tx1"/>
                </a:solidFill>
                <a:latin typeface="Calibri Light" panose="020F0302020204030204" pitchFamily="34" charset="0"/>
              </a:rPr>
              <a:t>Relationship-centered: We have called the informatics the Relation-as-Entity Model. The relationship records are not simple join tables. They are tracked and modifiable. They contain data that is not present in either of the other two tables.</a:t>
            </a:r>
            <a:endParaRPr lang="en-US" sz="2400" dirty="0">
              <a:solidFill>
                <a:schemeClr val="tx1"/>
              </a:solidFill>
              <a:latin typeface="Calibri Light" panose="020F0302020204030204" pitchFamily="34" charset="0"/>
            </a:endParaRPr>
          </a:p>
        </p:txBody>
      </p:sp>
    </p:spTree>
    <p:extLst>
      <p:ext uri="{BB962C8B-B14F-4D97-AF65-F5344CB8AC3E}">
        <p14:creationId xmlns:p14="http://schemas.microsoft.com/office/powerpoint/2010/main" val="19768887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03476"/>
            <a:ext cx="9277351" cy="1334824"/>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New  Analytics  Now  Possible  with  New  Informatics:</a:t>
            </a:r>
            <a:br>
              <a:rPr lang="en-US" sz="4000" dirty="0" smtClean="0">
                <a:effectLst/>
                <a:latin typeface="Calibri Light" panose="020F0302020204030204" pitchFamily="34" charset="0"/>
              </a:rPr>
            </a:br>
            <a:r>
              <a:rPr lang="en-US" sz="4000" dirty="0" smtClean="0">
                <a:effectLst/>
                <a:latin typeface="Calibri Light" panose="020F0302020204030204" pitchFamily="34" charset="0"/>
              </a:rPr>
              <a:t>Dissertations  in  the  </a:t>
            </a:r>
            <a:r>
              <a:rPr lang="en-US" sz="4000" dirty="0" err="1" smtClean="0">
                <a:effectLst/>
                <a:latin typeface="Calibri Light" panose="020F0302020204030204" pitchFamily="34" charset="0"/>
              </a:rPr>
              <a:t>IsisCB</a:t>
            </a:r>
            <a:r>
              <a:rPr lang="en-US" sz="4000" dirty="0" smtClean="0">
                <a:effectLst/>
                <a:latin typeface="Calibri Light" panose="020F0302020204030204" pitchFamily="34" charset="0"/>
              </a:rPr>
              <a:t>  from  1975  to  2015</a:t>
            </a:r>
            <a:endParaRPr lang="en-US" sz="4000" dirty="0">
              <a:latin typeface="Calibri Light" panose="020F0302020204030204" pitchFamily="34" charset="0"/>
            </a:endParaRPr>
          </a:p>
        </p:txBody>
      </p:sp>
      <p:pic>
        <p:nvPicPr>
          <p:cNvPr id="3" name="Picture 2">
            <a:hlinkClick r:id="rId2"/>
          </p:cNvPr>
          <p:cNvPicPr>
            <a:picLocks noChangeAspect="1"/>
          </p:cNvPicPr>
          <p:nvPr/>
        </p:nvPicPr>
        <p:blipFill rotWithShape="1">
          <a:blip r:embed="rId3"/>
          <a:srcRect b="11064"/>
          <a:stretch/>
        </p:blipFill>
        <p:spPr>
          <a:xfrm>
            <a:off x="3873259" y="1824038"/>
            <a:ext cx="8118715" cy="4487798"/>
          </a:xfrm>
          <a:prstGeom prst="rect">
            <a:avLst/>
          </a:prstGeom>
        </p:spPr>
      </p:pic>
      <p:sp>
        <p:nvSpPr>
          <p:cNvPr id="5" name="Subtitle 2"/>
          <p:cNvSpPr txBox="1">
            <a:spLocks/>
          </p:cNvSpPr>
          <p:nvPr/>
        </p:nvSpPr>
        <p:spPr>
          <a:xfrm>
            <a:off x="529446" y="1924050"/>
            <a:ext cx="3050515" cy="4519882"/>
          </a:xfrm>
          <a:prstGeom prst="rect">
            <a:avLst/>
          </a:prstGeom>
        </p:spPr>
        <p:txBody>
          <a:bodyPr vert="horz" lIns="91440" tIns="45720" rIns="91440" bIns="45720" rtlCol="0" anchor="t" anchorCtr="0">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000" dirty="0" smtClean="0">
                <a:solidFill>
                  <a:schemeClr val="tx1"/>
                </a:solidFill>
                <a:latin typeface="Calibri Light" panose="020F0302020204030204" pitchFamily="34" charset="0"/>
              </a:rPr>
              <a:t>Visualizations have been done in D3, using exported data in very simple formats.</a:t>
            </a:r>
          </a:p>
          <a:p>
            <a:pPr marL="342900" indent="-342900" algn="l">
              <a:buFont typeface="Arial" panose="020B0604020202020204" pitchFamily="34" charset="0"/>
              <a:buChar char="•"/>
            </a:pPr>
            <a:r>
              <a:rPr lang="en-US" sz="2000" dirty="0" smtClean="0">
                <a:solidFill>
                  <a:schemeClr val="tx1"/>
                </a:solidFill>
                <a:latin typeface="Calibri Light" panose="020F0302020204030204" pitchFamily="34" charset="0"/>
              </a:rPr>
              <a:t>This visualization shows the academic lineage as found in dissertation records.  </a:t>
            </a:r>
          </a:p>
          <a:p>
            <a:pPr marL="342900" indent="-342900" algn="l">
              <a:buFont typeface="Arial" panose="020B0604020202020204" pitchFamily="34" charset="0"/>
              <a:buChar char="•"/>
            </a:pPr>
            <a:r>
              <a:rPr lang="en-US" sz="2000" dirty="0" smtClean="0">
                <a:solidFill>
                  <a:schemeClr val="tx1"/>
                </a:solidFill>
                <a:latin typeface="Calibri Light" panose="020F0302020204030204" pitchFamily="34" charset="0"/>
              </a:rPr>
              <a:t>To create this we produced a </a:t>
            </a:r>
            <a:r>
              <a:rPr lang="en-US" sz="2000" dirty="0">
                <a:solidFill>
                  <a:schemeClr val="tx1"/>
                </a:solidFill>
                <a:latin typeface="Calibri Light" panose="020F0302020204030204" pitchFamily="34" charset="0"/>
              </a:rPr>
              <a:t>three-column </a:t>
            </a:r>
            <a:r>
              <a:rPr lang="en-US" sz="2000" dirty="0" smtClean="0">
                <a:solidFill>
                  <a:schemeClr val="tx1"/>
                </a:solidFill>
                <a:latin typeface="Calibri Light" panose="020F0302020204030204" pitchFamily="34" charset="0"/>
              </a:rPr>
              <a:t>csv: </a:t>
            </a:r>
            <a:r>
              <a:rPr lang="en-US" sz="2000" dirty="0">
                <a:solidFill>
                  <a:schemeClr val="tx1"/>
                </a:solidFill>
                <a:latin typeface="Calibri Light" panose="020F0302020204030204" pitchFamily="34" charset="0"/>
              </a:rPr>
              <a:t>listing </a:t>
            </a:r>
            <a:r>
              <a:rPr lang="en-US" sz="2000" dirty="0" smtClean="0">
                <a:solidFill>
                  <a:schemeClr val="tx1"/>
                </a:solidFill>
                <a:latin typeface="Calibri Light" panose="020F0302020204030204" pitchFamily="34" charset="0"/>
              </a:rPr>
              <a:t>dissertation </a:t>
            </a:r>
            <a:r>
              <a:rPr lang="en-US" sz="2000" dirty="0">
                <a:solidFill>
                  <a:schemeClr val="tx1"/>
                </a:solidFill>
                <a:latin typeface="Calibri Light" panose="020F0302020204030204" pitchFamily="34" charset="0"/>
              </a:rPr>
              <a:t>authors, institutions, and </a:t>
            </a:r>
            <a:r>
              <a:rPr lang="en-US" sz="2000" dirty="0" smtClean="0">
                <a:solidFill>
                  <a:schemeClr val="tx1"/>
                </a:solidFill>
                <a:latin typeface="Calibri Light" panose="020F0302020204030204" pitchFamily="34" charset="0"/>
              </a:rPr>
              <a:t>advisors.</a:t>
            </a:r>
          </a:p>
          <a:p>
            <a:pPr marL="342900" indent="-342900" algn="l">
              <a:buFont typeface="Arial" panose="020B0604020202020204" pitchFamily="34" charset="0"/>
              <a:buChar char="•"/>
            </a:pPr>
            <a:endParaRPr lang="en-US" sz="2000" dirty="0">
              <a:solidFill>
                <a:schemeClr val="tx1"/>
              </a:solidFill>
              <a:latin typeface="Calibri Light" panose="020F0302020204030204" pitchFamily="34" charset="0"/>
            </a:endParaRPr>
          </a:p>
        </p:txBody>
      </p:sp>
    </p:spTree>
    <p:extLst>
      <p:ext uri="{BB962C8B-B14F-4D97-AF65-F5344CB8AC3E}">
        <p14:creationId xmlns:p14="http://schemas.microsoft.com/office/powerpoint/2010/main" val="29953320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03476"/>
            <a:ext cx="9277351" cy="1334824"/>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New  Analytics  Now  Possible  with  New  Informatics:</a:t>
            </a:r>
            <a:br>
              <a:rPr lang="en-US" sz="4000" dirty="0" smtClean="0">
                <a:effectLst/>
                <a:latin typeface="Calibri Light" panose="020F0302020204030204" pitchFamily="34" charset="0"/>
              </a:rPr>
            </a:br>
            <a:r>
              <a:rPr lang="en-US" sz="4000" dirty="0" smtClean="0">
                <a:effectLst/>
                <a:latin typeface="Calibri Light" panose="020F0302020204030204" pitchFamily="34" charset="0"/>
              </a:rPr>
              <a:t>Dissertations  in  the  </a:t>
            </a:r>
            <a:r>
              <a:rPr lang="en-US" sz="4000" dirty="0" err="1" smtClean="0">
                <a:effectLst/>
                <a:latin typeface="Calibri Light" panose="020F0302020204030204" pitchFamily="34" charset="0"/>
              </a:rPr>
              <a:t>IsisCB</a:t>
            </a:r>
            <a:r>
              <a:rPr lang="en-US" sz="4000" dirty="0" smtClean="0">
                <a:effectLst/>
                <a:latin typeface="Calibri Light" panose="020F0302020204030204" pitchFamily="34" charset="0"/>
              </a:rPr>
              <a:t>  from  1975  to  2015</a:t>
            </a:r>
            <a:endParaRPr lang="en-US" sz="4000" dirty="0">
              <a:latin typeface="Calibri Light" panose="020F0302020204030204" pitchFamily="34" charset="0"/>
            </a:endParaRPr>
          </a:p>
        </p:txBody>
      </p:sp>
      <p:pic>
        <p:nvPicPr>
          <p:cNvPr id="3" name="Picture 2">
            <a:hlinkClick r:id="rId2"/>
          </p:cNvPr>
          <p:cNvPicPr>
            <a:picLocks noChangeAspect="1"/>
          </p:cNvPicPr>
          <p:nvPr/>
        </p:nvPicPr>
        <p:blipFill rotWithShape="1">
          <a:blip r:embed="rId3"/>
          <a:srcRect b="32670"/>
          <a:stretch/>
        </p:blipFill>
        <p:spPr>
          <a:xfrm>
            <a:off x="4201063" y="1862138"/>
            <a:ext cx="7858485" cy="4284590"/>
          </a:xfrm>
          <a:prstGeom prst="rect">
            <a:avLst/>
          </a:prstGeom>
        </p:spPr>
      </p:pic>
      <p:sp>
        <p:nvSpPr>
          <p:cNvPr id="5" name="Subtitle 2"/>
          <p:cNvSpPr txBox="1">
            <a:spLocks/>
          </p:cNvSpPr>
          <p:nvPr/>
        </p:nvSpPr>
        <p:spPr>
          <a:xfrm>
            <a:off x="529446" y="1924050"/>
            <a:ext cx="3050515" cy="4519882"/>
          </a:xfrm>
          <a:prstGeom prst="rect">
            <a:avLst/>
          </a:prstGeom>
        </p:spPr>
        <p:txBody>
          <a:bodyPr vert="horz" lIns="91440" tIns="45720" rIns="91440" bIns="45720" rtlCol="0" anchor="t" anchorCtr="0">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000" dirty="0" smtClean="0">
                <a:solidFill>
                  <a:schemeClr val="tx1"/>
                </a:solidFill>
                <a:latin typeface="Calibri Light" panose="020F0302020204030204" pitchFamily="34" charset="0"/>
              </a:rPr>
              <a:t>This visualization shows the frequency </a:t>
            </a:r>
            <a:r>
              <a:rPr lang="en-US" sz="2000" dirty="0">
                <a:solidFill>
                  <a:schemeClr val="tx1"/>
                </a:solidFill>
                <a:latin typeface="Calibri Light" panose="020F0302020204030204" pitchFamily="34" charset="0"/>
              </a:rPr>
              <a:t>of classifications of dissertations since </a:t>
            </a:r>
            <a:r>
              <a:rPr lang="en-US" sz="2000" dirty="0" smtClean="0">
                <a:solidFill>
                  <a:schemeClr val="tx1"/>
                </a:solidFill>
                <a:latin typeface="Calibri Light" panose="020F0302020204030204" pitchFamily="34" charset="0"/>
              </a:rPr>
              <a:t>2001.</a:t>
            </a:r>
          </a:p>
          <a:p>
            <a:pPr marL="342900" indent="-342900" algn="l">
              <a:buFont typeface="Arial" panose="020B0604020202020204" pitchFamily="34" charset="0"/>
              <a:buChar char="•"/>
            </a:pPr>
            <a:r>
              <a:rPr lang="en-US" sz="2000" dirty="0">
                <a:solidFill>
                  <a:schemeClr val="tx1"/>
                </a:solidFill>
                <a:latin typeface="Calibri Light" panose="020F0302020204030204" pitchFamily="34" charset="0"/>
              </a:rPr>
              <a:t>Adapted from Asif Rahman’s visualizations of frequency of concepts in neuroscience </a:t>
            </a:r>
            <a:r>
              <a:rPr lang="en-US" sz="2000" dirty="0" smtClean="0">
                <a:solidFill>
                  <a:schemeClr val="tx1"/>
                </a:solidFill>
                <a:latin typeface="Calibri Light" panose="020F0302020204030204" pitchFamily="34" charset="0"/>
              </a:rPr>
              <a:t>journals.</a:t>
            </a:r>
          </a:p>
          <a:p>
            <a:pPr marL="342900" indent="-342900" algn="l">
              <a:buFont typeface="Arial" panose="020B0604020202020204" pitchFamily="34" charset="0"/>
              <a:buChar char="•"/>
            </a:pPr>
            <a:r>
              <a:rPr lang="en-US" sz="2000" dirty="0">
                <a:solidFill>
                  <a:schemeClr val="tx1"/>
                </a:solidFill>
                <a:latin typeface="Calibri Light" panose="020F0302020204030204" pitchFamily="34" charset="0"/>
              </a:rPr>
              <a:t>These visualizations are based </a:t>
            </a:r>
            <a:r>
              <a:rPr lang="en-US" sz="2000" dirty="0" smtClean="0">
                <a:solidFill>
                  <a:schemeClr val="tx1"/>
                </a:solidFill>
                <a:latin typeface="Calibri Light" panose="020F0302020204030204" pitchFamily="34" charset="0"/>
              </a:rPr>
              <a:t>on JSON </a:t>
            </a:r>
            <a:r>
              <a:rPr lang="en-US" sz="2000" dirty="0">
                <a:solidFill>
                  <a:schemeClr val="tx1"/>
                </a:solidFill>
                <a:latin typeface="Calibri Light" panose="020F0302020204030204" pitchFamily="34" charset="0"/>
              </a:rPr>
              <a:t>files with the year-by-year frequency counts of each </a:t>
            </a:r>
            <a:r>
              <a:rPr lang="en-US" sz="2000" dirty="0" smtClean="0">
                <a:solidFill>
                  <a:schemeClr val="tx1"/>
                </a:solidFill>
                <a:latin typeface="Calibri Light" panose="020F0302020204030204" pitchFamily="34" charset="0"/>
              </a:rPr>
              <a:t>category.</a:t>
            </a:r>
            <a:endParaRPr lang="en-US" sz="2000" dirty="0">
              <a:solidFill>
                <a:schemeClr val="tx1"/>
              </a:solidFill>
              <a:latin typeface="Calibri Light" panose="020F0302020204030204" pitchFamily="34" charset="0"/>
            </a:endParaRPr>
          </a:p>
          <a:p>
            <a:pPr marL="342900" indent="-342900" algn="l">
              <a:buFont typeface="Arial" panose="020B0604020202020204" pitchFamily="34" charset="0"/>
              <a:buChar char="•"/>
            </a:pPr>
            <a:endParaRPr lang="en-US" sz="2000" dirty="0">
              <a:solidFill>
                <a:schemeClr val="tx1"/>
              </a:solidFill>
              <a:latin typeface="Calibri Light" panose="020F0302020204030204" pitchFamily="34" charset="0"/>
            </a:endParaRPr>
          </a:p>
        </p:txBody>
      </p:sp>
    </p:spTree>
    <p:extLst>
      <p:ext uri="{BB962C8B-B14F-4D97-AF65-F5344CB8AC3E}">
        <p14:creationId xmlns:p14="http://schemas.microsoft.com/office/powerpoint/2010/main" val="3390716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03476"/>
            <a:ext cx="9277351" cy="1334824"/>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New  Analytics  Now  Possible  with  New  Informatics:</a:t>
            </a:r>
            <a:br>
              <a:rPr lang="en-US" sz="4000" dirty="0" smtClean="0">
                <a:effectLst/>
                <a:latin typeface="Calibri Light" panose="020F0302020204030204" pitchFamily="34" charset="0"/>
              </a:rPr>
            </a:br>
            <a:r>
              <a:rPr lang="en-US" sz="4000" dirty="0" smtClean="0">
                <a:effectLst/>
                <a:latin typeface="Calibri Light" panose="020F0302020204030204" pitchFamily="34" charset="0"/>
              </a:rPr>
              <a:t>Dissertations  in  the  </a:t>
            </a:r>
            <a:r>
              <a:rPr lang="en-US" sz="4000" dirty="0" err="1" smtClean="0">
                <a:effectLst/>
                <a:latin typeface="Calibri Light" panose="020F0302020204030204" pitchFamily="34" charset="0"/>
              </a:rPr>
              <a:t>IsisCB</a:t>
            </a:r>
            <a:r>
              <a:rPr lang="en-US" sz="4000" dirty="0" smtClean="0">
                <a:effectLst/>
                <a:latin typeface="Calibri Light" panose="020F0302020204030204" pitchFamily="34" charset="0"/>
              </a:rPr>
              <a:t>  from  1975  to  2015</a:t>
            </a:r>
            <a:endParaRPr lang="en-US" sz="4000" dirty="0">
              <a:latin typeface="Calibri Light" panose="020F0302020204030204" pitchFamily="34" charset="0"/>
            </a:endParaRPr>
          </a:p>
        </p:txBody>
      </p:sp>
      <p:sp>
        <p:nvSpPr>
          <p:cNvPr id="7" name="Subtitle 2"/>
          <p:cNvSpPr txBox="1">
            <a:spLocks/>
          </p:cNvSpPr>
          <p:nvPr/>
        </p:nvSpPr>
        <p:spPr>
          <a:xfrm>
            <a:off x="529446" y="1924050"/>
            <a:ext cx="3050515" cy="4519882"/>
          </a:xfrm>
          <a:prstGeom prst="rect">
            <a:avLst/>
          </a:prstGeom>
        </p:spPr>
        <p:txBody>
          <a:bodyPr vert="horz" lIns="91440" tIns="45720" rIns="91440" bIns="45720" rtlCol="0" anchor="t" anchorCtr="0">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000" dirty="0" smtClean="0">
                <a:solidFill>
                  <a:schemeClr val="tx1"/>
                </a:solidFill>
                <a:latin typeface="Calibri Light" panose="020F0302020204030204" pitchFamily="34" charset="0"/>
              </a:rPr>
              <a:t>A similar type of visualization as previously </a:t>
            </a:r>
            <a:r>
              <a:rPr lang="en-US" sz="2000" dirty="0">
                <a:solidFill>
                  <a:schemeClr val="tx1"/>
                </a:solidFill>
                <a:latin typeface="Calibri Light" panose="020F0302020204030204" pitchFamily="34" charset="0"/>
              </a:rPr>
              <a:t>noted for regional and time </a:t>
            </a:r>
            <a:r>
              <a:rPr lang="en-US" sz="2000" dirty="0" smtClean="0">
                <a:solidFill>
                  <a:schemeClr val="tx1"/>
                </a:solidFill>
                <a:latin typeface="Calibri Light" panose="020F0302020204030204" pitchFamily="34" charset="0"/>
              </a:rPr>
              <a:t>classifications.</a:t>
            </a:r>
          </a:p>
          <a:p>
            <a:pPr marL="342900" indent="-342900" algn="l">
              <a:buFont typeface="Arial" panose="020B0604020202020204" pitchFamily="34" charset="0"/>
              <a:buChar char="•"/>
            </a:pPr>
            <a:r>
              <a:rPr lang="en-US" sz="2000" dirty="0" smtClean="0">
                <a:solidFill>
                  <a:schemeClr val="tx1"/>
                </a:solidFill>
                <a:latin typeface="Calibri Light" panose="020F0302020204030204" pitchFamily="34" charset="0"/>
              </a:rPr>
              <a:t>Note the </a:t>
            </a:r>
            <a:r>
              <a:rPr lang="en-US" sz="2000" dirty="0">
                <a:solidFill>
                  <a:schemeClr val="tx1"/>
                </a:solidFill>
                <a:latin typeface="Calibri Light" panose="020F0302020204030204" pitchFamily="34" charset="0"/>
              </a:rPr>
              <a:t>relative paucity of studies on science in the Indian, Jewish, Native American, and African cultural contexts, especially as compared to the frequency of dissertations on Western science in the last two </a:t>
            </a:r>
            <a:r>
              <a:rPr lang="en-US" sz="2000" dirty="0" smtClean="0">
                <a:solidFill>
                  <a:schemeClr val="tx1"/>
                </a:solidFill>
                <a:latin typeface="Calibri Light" panose="020F0302020204030204" pitchFamily="34" charset="0"/>
              </a:rPr>
              <a:t>centuries.</a:t>
            </a:r>
            <a:endParaRPr lang="en-US" sz="2000" dirty="0">
              <a:solidFill>
                <a:schemeClr val="tx1"/>
              </a:solidFill>
              <a:latin typeface="Calibri Light" panose="020F0302020204030204" pitchFamily="34" charset="0"/>
            </a:endParaRPr>
          </a:p>
          <a:p>
            <a:pPr marL="342900" indent="-342900" algn="l">
              <a:buFont typeface="Arial" panose="020B0604020202020204" pitchFamily="34" charset="0"/>
              <a:buChar char="•"/>
            </a:pPr>
            <a:endParaRPr lang="en-US" sz="2000" dirty="0">
              <a:solidFill>
                <a:schemeClr val="tx1"/>
              </a:solidFill>
              <a:latin typeface="Calibri Light" panose="020F0302020204030204" pitchFamily="34" charset="0"/>
            </a:endParaRPr>
          </a:p>
        </p:txBody>
      </p:sp>
      <p:pic>
        <p:nvPicPr>
          <p:cNvPr id="8" name="Picture 7">
            <a:hlinkClick r:id="rId2"/>
          </p:cNvPr>
          <p:cNvPicPr>
            <a:picLocks noChangeAspect="1"/>
          </p:cNvPicPr>
          <p:nvPr/>
        </p:nvPicPr>
        <p:blipFill>
          <a:blip r:embed="rId3"/>
          <a:stretch>
            <a:fillRect/>
          </a:stretch>
        </p:blipFill>
        <p:spPr>
          <a:xfrm>
            <a:off x="3812875" y="1924050"/>
            <a:ext cx="7960025" cy="4411886"/>
          </a:xfrm>
          <a:prstGeom prst="rect">
            <a:avLst/>
          </a:prstGeom>
        </p:spPr>
      </p:pic>
    </p:spTree>
    <p:extLst>
      <p:ext uri="{BB962C8B-B14F-4D97-AF65-F5344CB8AC3E}">
        <p14:creationId xmlns:p14="http://schemas.microsoft.com/office/powerpoint/2010/main" val="3482679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549" y="332050"/>
            <a:ext cx="9277351" cy="1496749"/>
          </a:xfrm>
          <a:solidFill>
            <a:schemeClr val="bg1">
              <a:lumMod val="50000"/>
              <a:lumOff val="50000"/>
              <a:alpha val="50000"/>
            </a:schemeClr>
          </a:solidFill>
        </p:spPr>
        <p:txBody>
          <a:bodyPr wrap="square">
            <a:normAutofit/>
          </a:bodyPr>
          <a:lstStyle/>
          <a:p>
            <a:pPr algn="l">
              <a:lnSpc>
                <a:spcPct val="100000"/>
              </a:lnSpc>
              <a:spcAft>
                <a:spcPts val="1200"/>
              </a:spcAft>
            </a:pPr>
            <a:r>
              <a:rPr lang="en-US" sz="4000" dirty="0" smtClean="0">
                <a:effectLst/>
                <a:latin typeface="Calibri Light" panose="020F0302020204030204" pitchFamily="34" charset="0"/>
              </a:rPr>
              <a:t>Implications  for  the  Larger  Community:  Establishing    New  Mandates</a:t>
            </a:r>
            <a:endParaRPr lang="en-US" sz="4000" dirty="0">
              <a:latin typeface="Calibri Light" panose="020F0302020204030204" pitchFamily="34" charset="0"/>
            </a:endParaRPr>
          </a:p>
        </p:txBody>
      </p:sp>
      <p:grpSp>
        <p:nvGrpSpPr>
          <p:cNvPr id="8" name="Group 7"/>
          <p:cNvGrpSpPr>
            <a:grpSpLocks noChangeAspect="1"/>
          </p:cNvGrpSpPr>
          <p:nvPr/>
        </p:nvGrpSpPr>
        <p:grpSpPr>
          <a:xfrm>
            <a:off x="4254978" y="1957521"/>
            <a:ext cx="7601018" cy="4600575"/>
            <a:chOff x="3662363" y="987638"/>
            <a:chExt cx="7958138" cy="4816725"/>
          </a:xfrm>
        </p:grpSpPr>
        <p:pic>
          <p:nvPicPr>
            <p:cNvPr id="4" name="Picture 3"/>
            <p:cNvPicPr>
              <a:picLocks noChangeAspect="1"/>
            </p:cNvPicPr>
            <p:nvPr/>
          </p:nvPicPr>
          <p:blipFill rotWithShape="1">
            <a:blip r:embed="rId2"/>
            <a:srcRect b="20083"/>
            <a:stretch/>
          </p:blipFill>
          <p:spPr>
            <a:xfrm>
              <a:off x="3662363" y="2071687"/>
              <a:ext cx="7958138" cy="3732676"/>
            </a:xfrm>
            <a:prstGeom prst="rect">
              <a:avLst/>
            </a:prstGeom>
          </p:spPr>
        </p:pic>
        <p:pic>
          <p:nvPicPr>
            <p:cNvPr id="7" name="Picture 6"/>
            <p:cNvPicPr>
              <a:picLocks noChangeAspect="1"/>
            </p:cNvPicPr>
            <p:nvPr/>
          </p:nvPicPr>
          <p:blipFill>
            <a:blip r:embed="rId3"/>
            <a:stretch>
              <a:fillRect/>
            </a:stretch>
          </p:blipFill>
          <p:spPr>
            <a:xfrm>
              <a:off x="3662363" y="987638"/>
              <a:ext cx="7958138" cy="1084049"/>
            </a:xfrm>
            <a:prstGeom prst="rect">
              <a:avLst/>
            </a:prstGeom>
          </p:spPr>
        </p:pic>
      </p:grpSp>
      <p:pic>
        <p:nvPicPr>
          <p:cNvPr id="9" name="Picture 8"/>
          <p:cNvPicPr>
            <a:picLocks noChangeAspect="1"/>
          </p:cNvPicPr>
          <p:nvPr/>
        </p:nvPicPr>
        <p:blipFill rotWithShape="1">
          <a:blip r:embed="rId4"/>
          <a:srcRect t="11111" b="14445"/>
          <a:stretch/>
        </p:blipFill>
        <p:spPr>
          <a:xfrm>
            <a:off x="169633" y="5915340"/>
            <a:ext cx="11864669" cy="674815"/>
          </a:xfrm>
          <a:prstGeom prst="rect">
            <a:avLst/>
          </a:prstGeom>
          <a:ln w="50800">
            <a:solidFill>
              <a:schemeClr val="tx1">
                <a:lumMod val="50000"/>
              </a:schemeClr>
            </a:solidFill>
          </a:ln>
        </p:spPr>
      </p:pic>
      <p:sp>
        <p:nvSpPr>
          <p:cNvPr id="11" name="Subtitle 2"/>
          <p:cNvSpPr txBox="1">
            <a:spLocks/>
          </p:cNvSpPr>
          <p:nvPr/>
        </p:nvSpPr>
        <p:spPr>
          <a:xfrm>
            <a:off x="529446" y="2071687"/>
            <a:ext cx="3547226" cy="3662363"/>
          </a:xfrm>
          <a:prstGeom prst="rect">
            <a:avLst/>
          </a:prstGeom>
        </p:spPr>
        <p:txBody>
          <a:bodyPr vert="horz" lIns="91440" tIns="45720" rIns="91440" bIns="45720" rtlCol="0" anchor="t" anchorCtr="0">
            <a:no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400" dirty="0" smtClean="0">
                <a:solidFill>
                  <a:schemeClr val="tx1"/>
                </a:solidFill>
                <a:latin typeface="Calibri Light" panose="020F0302020204030204" pitchFamily="34" charset="0"/>
              </a:rPr>
              <a:t>The </a:t>
            </a:r>
            <a:r>
              <a:rPr lang="en-US" sz="2400" dirty="0" err="1" smtClean="0">
                <a:solidFill>
                  <a:schemeClr val="tx1"/>
                </a:solidFill>
                <a:latin typeface="Calibri Light" panose="020F0302020204030204" pitchFamily="34" charset="0"/>
              </a:rPr>
              <a:t>IsisCB</a:t>
            </a:r>
            <a:r>
              <a:rPr lang="en-US" sz="2400" dirty="0" smtClean="0">
                <a:solidFill>
                  <a:schemeClr val="tx1"/>
                </a:solidFill>
                <a:latin typeface="Calibri Light" panose="020F0302020204030204" pitchFamily="34" charset="0"/>
              </a:rPr>
              <a:t> focus on dissertations has made it necessary to begin to encourage changes in standards. </a:t>
            </a:r>
            <a:endParaRPr lang="en-US" sz="2400" dirty="0">
              <a:solidFill>
                <a:schemeClr val="tx1"/>
              </a:solidFill>
              <a:latin typeface="Calibri Light" panose="020F0302020204030204" pitchFamily="34" charset="0"/>
            </a:endParaRPr>
          </a:p>
          <a:p>
            <a:pPr marL="342900" indent="-342900" algn="l">
              <a:buFont typeface="Arial" panose="020B0604020202020204" pitchFamily="34" charset="0"/>
              <a:buChar char="•"/>
            </a:pPr>
            <a:r>
              <a:rPr lang="en-US" sz="2400" dirty="0" smtClean="0">
                <a:solidFill>
                  <a:schemeClr val="tx1"/>
                </a:solidFill>
                <a:latin typeface="Calibri Light" panose="020F0302020204030204" pitchFamily="34" charset="0"/>
              </a:rPr>
              <a:t>The Commission on Bibliography and Documentation is urging OCLC to modify its standards.</a:t>
            </a:r>
          </a:p>
        </p:txBody>
      </p:sp>
    </p:spTree>
    <p:extLst>
      <p:ext uri="{BB962C8B-B14F-4D97-AF65-F5344CB8AC3E}">
        <p14:creationId xmlns:p14="http://schemas.microsoft.com/office/powerpoint/2010/main" val="354994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strVal val="#ppt_w*0.70"/>
                                          </p:val>
                                        </p:tav>
                                        <p:tav tm="100000">
                                          <p:val>
                                            <p:strVal val="#ppt_w"/>
                                          </p:val>
                                        </p:tav>
                                      </p:tavLst>
                                    </p:anim>
                                    <p:anim calcmode="lin" valueType="num">
                                      <p:cBhvr>
                                        <p:cTn id="8" dur="2000" fill="hold"/>
                                        <p:tgtEl>
                                          <p:spTgt spid="9"/>
                                        </p:tgtEl>
                                        <p:attrNameLst>
                                          <p:attrName>ppt_h</p:attrName>
                                        </p:attrNameLst>
                                      </p:cBhvr>
                                      <p:tavLst>
                                        <p:tav tm="0">
                                          <p:val>
                                            <p:strVal val="#ppt_h"/>
                                          </p:val>
                                        </p:tav>
                                        <p:tav tm="100000">
                                          <p:val>
                                            <p:strVal val="#ppt_h"/>
                                          </p:val>
                                        </p:tav>
                                      </p:tavLst>
                                    </p:anim>
                                    <p:animEffect transition="in" filter="fade">
                                      <p:cBhvr>
                                        <p:cTn id="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48150" y="2919519"/>
            <a:ext cx="3695701" cy="1018963"/>
          </a:xfrm>
          <a:solidFill>
            <a:schemeClr val="bg1">
              <a:lumMod val="50000"/>
              <a:lumOff val="50000"/>
              <a:alpha val="50000"/>
            </a:schemeClr>
          </a:solidFill>
        </p:spPr>
        <p:txBody>
          <a:bodyPr wrap="square" anchor="ctr">
            <a:noAutofit/>
          </a:bodyPr>
          <a:lstStyle/>
          <a:p>
            <a:pPr algn="ctr">
              <a:lnSpc>
                <a:spcPct val="100000"/>
              </a:lnSpc>
              <a:spcAft>
                <a:spcPts val="1200"/>
              </a:spcAft>
            </a:pPr>
            <a:r>
              <a:rPr lang="en-US" sz="6600" dirty="0" smtClean="0">
                <a:effectLst/>
                <a:latin typeface="Calibri Light" panose="020F0302020204030204" pitchFamily="34" charset="0"/>
              </a:rPr>
              <a:t>Thank You.</a:t>
            </a:r>
            <a:endParaRPr lang="en-US" sz="6600" dirty="0">
              <a:latin typeface="Calibri Light" panose="020F0302020204030204" pitchFamily="34" charset="0"/>
            </a:endParaRPr>
          </a:p>
        </p:txBody>
      </p:sp>
    </p:spTree>
    <p:extLst>
      <p:ext uri="{BB962C8B-B14F-4D97-AF65-F5344CB8AC3E}">
        <p14:creationId xmlns:p14="http://schemas.microsoft.com/office/powerpoint/2010/main" val="186369476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1372</TotalTime>
  <Words>876</Words>
  <Application>Microsoft Office PowerPoint</Application>
  <PresentationFormat>Widescreen</PresentationFormat>
  <Paragraphs>58</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Corbel</vt:lpstr>
      <vt:lpstr>Depth</vt:lpstr>
      <vt:lpstr>Bibliography  as  Discipline  Map  Rebuilding  Data  Structure  in  the  Isis  Bibliography  of  the  History  of  Science   for  Social  Network  Study</vt:lpstr>
      <vt:lpstr>The  Isis  Bibliography  and  the  Field  of  History  of  Science</vt:lpstr>
      <vt:lpstr>The  Forms  of  the  Publications  of  the  Isis  CBs</vt:lpstr>
      <vt:lpstr>The  Collection  and  Maintenance  of  the  Data</vt:lpstr>
      <vt:lpstr>Typical  Bibliographic  Database  Structure:  IsisCB  2002  System</vt:lpstr>
      <vt:lpstr>New  Informatics:  IsisCB  2015  System</vt:lpstr>
      <vt:lpstr>Underlying  Concepts  of  the  New  Informatics</vt:lpstr>
      <vt:lpstr>New  Analytics  Now  Possible  with  New  Informatics: Dissertations  in  the  IsisCB  from  1975  to  2015</vt:lpstr>
      <vt:lpstr>New  Analytics  Now  Possible  with  New  Informatics: Dissertations  in  the  IsisCB  from  1975  to  2015</vt:lpstr>
      <vt:lpstr>New  Analytics  Now  Possible  with  New  Informatics: Dissertations  in  the  IsisCB  from  1975  to  2015</vt:lpstr>
      <vt:lpstr>Implications  for  the  Larger  Community:  Establishing    New  Mandates</vt:lpstr>
      <vt:lpstr>Thank You.</vt:lpstr>
    </vt:vector>
  </TitlesOfParts>
  <Company>University of Oklahoma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Mapping the History of a Discipline through Curated Bibliographic Data: A Case Study of Social Networks as Found in the Isis Bibliography of the History of Science, 1913-2013</dc:title>
  <dc:creator>S Weldon</dc:creator>
  <cp:lastModifiedBy>S Weldon</cp:lastModifiedBy>
  <cp:revision>32</cp:revision>
  <dcterms:created xsi:type="dcterms:W3CDTF">2015-06-30T05:58:02Z</dcterms:created>
  <dcterms:modified xsi:type="dcterms:W3CDTF">2015-08-06T17:36:16Z</dcterms:modified>
</cp:coreProperties>
</file>